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7" r:id="rId2"/>
    <p:sldId id="256" r:id="rId3"/>
    <p:sldId id="259" r:id="rId4"/>
    <p:sldId id="258" r:id="rId5"/>
    <p:sldId id="260" r:id="rId6"/>
    <p:sldId id="262" r:id="rId7"/>
    <p:sldId id="263" r:id="rId8"/>
    <p:sldId id="288" r:id="rId9"/>
    <p:sldId id="264" r:id="rId10"/>
    <p:sldId id="265" r:id="rId11"/>
    <p:sldId id="285" r:id="rId12"/>
    <p:sldId id="287" r:id="rId13"/>
    <p:sldId id="286" r:id="rId14"/>
    <p:sldId id="261" r:id="rId15"/>
    <p:sldId id="270" r:id="rId16"/>
    <p:sldId id="272" r:id="rId17"/>
    <p:sldId id="290" r:id="rId18"/>
    <p:sldId id="266" r:id="rId19"/>
    <p:sldId id="267" r:id="rId20"/>
    <p:sldId id="268" r:id="rId21"/>
    <p:sldId id="283" r:id="rId22"/>
    <p:sldId id="274" r:id="rId23"/>
    <p:sldId id="275" r:id="rId24"/>
    <p:sldId id="276" r:id="rId25"/>
    <p:sldId id="277" r:id="rId26"/>
    <p:sldId id="278" r:id="rId27"/>
    <p:sldId id="294" r:id="rId28"/>
    <p:sldId id="279" r:id="rId29"/>
    <p:sldId id="273" r:id="rId30"/>
    <p:sldId id="269" r:id="rId31"/>
    <p:sldId id="280" r:id="rId32"/>
    <p:sldId id="281" r:id="rId33"/>
    <p:sldId id="282" r:id="rId34"/>
    <p:sldId id="289" r:id="rId35"/>
    <p:sldId id="291" r:id="rId36"/>
    <p:sldId id="293"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151" autoAdjust="0"/>
  </p:normalViewPr>
  <p:slideViewPr>
    <p:cSldViewPr snapToGrid="0">
      <p:cViewPr varScale="1">
        <p:scale>
          <a:sx n="81" d="100"/>
          <a:sy n="81" d="100"/>
        </p:scale>
        <p:origin x="9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8270F-C884-4CC6-927B-0F65832A89B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83D6475-8FEC-4163-A813-2AFECEB695C3}">
      <dgm:prSet/>
      <dgm:spPr/>
      <dgm:t>
        <a:bodyPr/>
        <a:lstStyle/>
        <a:p>
          <a:pPr>
            <a:lnSpc>
              <a:spcPct val="100000"/>
            </a:lnSpc>
            <a:defRPr cap="all"/>
          </a:pPr>
          <a:r>
            <a:rPr lang="en-US" dirty="0"/>
            <a:t>remote work</a:t>
          </a:r>
        </a:p>
      </dgm:t>
    </dgm:pt>
    <dgm:pt modelId="{C24B0E36-A80A-4440-B1E3-908FBC861C76}" type="parTrans" cxnId="{A2C5ACC4-F1F4-405F-8180-84F4DA920EAA}">
      <dgm:prSet/>
      <dgm:spPr/>
      <dgm:t>
        <a:bodyPr/>
        <a:lstStyle/>
        <a:p>
          <a:endParaRPr lang="en-US"/>
        </a:p>
      </dgm:t>
    </dgm:pt>
    <dgm:pt modelId="{E6E8D2C3-8803-4A21-A94D-84B7FD3B9111}" type="sibTrans" cxnId="{A2C5ACC4-F1F4-405F-8180-84F4DA920EAA}">
      <dgm:prSet/>
      <dgm:spPr/>
      <dgm:t>
        <a:bodyPr/>
        <a:lstStyle/>
        <a:p>
          <a:endParaRPr lang="en-US"/>
        </a:p>
      </dgm:t>
    </dgm:pt>
    <dgm:pt modelId="{579583F6-29E1-41FF-896C-BD128D4EC439}">
      <dgm:prSet/>
      <dgm:spPr/>
      <dgm:t>
        <a:bodyPr/>
        <a:lstStyle/>
        <a:p>
          <a:pPr>
            <a:lnSpc>
              <a:spcPct val="100000"/>
            </a:lnSpc>
            <a:defRPr cap="all"/>
          </a:pPr>
          <a:r>
            <a:rPr lang="en-US"/>
            <a:t>The rise of DevOps</a:t>
          </a:r>
        </a:p>
      </dgm:t>
    </dgm:pt>
    <dgm:pt modelId="{11E840C1-BB63-4E46-A532-3BB7A1FBBBA3}" type="parTrans" cxnId="{BC62905B-071B-4189-A4E0-208987AD84F9}">
      <dgm:prSet/>
      <dgm:spPr/>
      <dgm:t>
        <a:bodyPr/>
        <a:lstStyle/>
        <a:p>
          <a:endParaRPr lang="en-US"/>
        </a:p>
      </dgm:t>
    </dgm:pt>
    <dgm:pt modelId="{2A7690A8-A5A8-4DD7-8102-6F2C561BA8B1}" type="sibTrans" cxnId="{BC62905B-071B-4189-A4E0-208987AD84F9}">
      <dgm:prSet/>
      <dgm:spPr/>
      <dgm:t>
        <a:bodyPr/>
        <a:lstStyle/>
        <a:p>
          <a:endParaRPr lang="en-US"/>
        </a:p>
      </dgm:t>
    </dgm:pt>
    <dgm:pt modelId="{E84E5620-8CF7-4151-8BE7-6328B95972D5}">
      <dgm:prSet/>
      <dgm:spPr/>
      <dgm:t>
        <a:bodyPr/>
        <a:lstStyle/>
        <a:p>
          <a:pPr>
            <a:lnSpc>
              <a:spcPct val="100000"/>
            </a:lnSpc>
            <a:defRPr cap="all"/>
          </a:pPr>
          <a:r>
            <a:rPr lang="en-US" dirty="0"/>
            <a:t>Keeping the lights on</a:t>
          </a:r>
        </a:p>
      </dgm:t>
    </dgm:pt>
    <dgm:pt modelId="{3D3A02CD-3875-4584-B403-C15FB27FCABF}" type="parTrans" cxnId="{2C403601-485D-4777-9D86-833038FC8348}">
      <dgm:prSet/>
      <dgm:spPr/>
      <dgm:t>
        <a:bodyPr/>
        <a:lstStyle/>
        <a:p>
          <a:endParaRPr lang="en-US"/>
        </a:p>
      </dgm:t>
    </dgm:pt>
    <dgm:pt modelId="{D7CDC008-4014-4DA0-B380-97A753631383}" type="sibTrans" cxnId="{2C403601-485D-4777-9D86-833038FC8348}">
      <dgm:prSet/>
      <dgm:spPr/>
      <dgm:t>
        <a:bodyPr/>
        <a:lstStyle/>
        <a:p>
          <a:endParaRPr lang="en-US"/>
        </a:p>
      </dgm:t>
    </dgm:pt>
    <dgm:pt modelId="{AB477C86-3304-4049-81C8-2B33E0F88C8A}" type="pres">
      <dgm:prSet presAssocID="{13C8270F-C884-4CC6-927B-0F65832A89B0}" presName="root" presStyleCnt="0">
        <dgm:presLayoutVars>
          <dgm:dir/>
          <dgm:resizeHandles val="exact"/>
        </dgm:presLayoutVars>
      </dgm:prSet>
      <dgm:spPr/>
    </dgm:pt>
    <dgm:pt modelId="{A8121C12-A5BF-4993-BCB7-04C4688E5091}" type="pres">
      <dgm:prSet presAssocID="{C83D6475-8FEC-4163-A813-2AFECEB695C3}" presName="compNode" presStyleCnt="0"/>
      <dgm:spPr/>
    </dgm:pt>
    <dgm:pt modelId="{AB80CD30-CFA1-4AD7-B26F-F99FDE044EDC}" type="pres">
      <dgm:prSet presAssocID="{C83D6475-8FEC-4163-A813-2AFECEB695C3}" presName="iconBgRect" presStyleLbl="bgShp" presStyleIdx="0" presStyleCnt="3"/>
      <dgm:spPr>
        <a:prstGeom prst="round2DiagRect">
          <a:avLst>
            <a:gd name="adj1" fmla="val 29727"/>
            <a:gd name="adj2" fmla="val 0"/>
          </a:avLst>
        </a:prstGeom>
      </dgm:spPr>
    </dgm:pt>
    <dgm:pt modelId="{4A3B2756-11AB-45F0-A8E8-BC97C86EC1A2}" type="pres">
      <dgm:prSet presAssocID="{C83D6475-8FEC-4163-A813-2AFECEB695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D44312F1-6366-4ABC-BE5E-6E232541CBEA}" type="pres">
      <dgm:prSet presAssocID="{C83D6475-8FEC-4163-A813-2AFECEB695C3}" presName="spaceRect" presStyleCnt="0"/>
      <dgm:spPr/>
    </dgm:pt>
    <dgm:pt modelId="{5BD28898-266D-425B-A812-8048D3E68337}" type="pres">
      <dgm:prSet presAssocID="{C83D6475-8FEC-4163-A813-2AFECEB695C3}" presName="textRect" presStyleLbl="revTx" presStyleIdx="0" presStyleCnt="3">
        <dgm:presLayoutVars>
          <dgm:chMax val="1"/>
          <dgm:chPref val="1"/>
        </dgm:presLayoutVars>
      </dgm:prSet>
      <dgm:spPr/>
    </dgm:pt>
    <dgm:pt modelId="{752D6585-272E-43D9-83DD-3DD721CA3BFE}" type="pres">
      <dgm:prSet presAssocID="{E6E8D2C3-8803-4A21-A94D-84B7FD3B9111}" presName="sibTrans" presStyleCnt="0"/>
      <dgm:spPr/>
    </dgm:pt>
    <dgm:pt modelId="{03B3A9B1-5F3F-4E6B-A97D-BF58B12844A8}" type="pres">
      <dgm:prSet presAssocID="{579583F6-29E1-41FF-896C-BD128D4EC439}" presName="compNode" presStyleCnt="0"/>
      <dgm:spPr/>
    </dgm:pt>
    <dgm:pt modelId="{A1BCBEDC-260C-46DC-AA19-79463ADF1385}" type="pres">
      <dgm:prSet presAssocID="{579583F6-29E1-41FF-896C-BD128D4EC439}" presName="iconBgRect" presStyleLbl="bgShp" presStyleIdx="1" presStyleCnt="3"/>
      <dgm:spPr>
        <a:prstGeom prst="round2DiagRect">
          <a:avLst>
            <a:gd name="adj1" fmla="val 29727"/>
            <a:gd name="adj2" fmla="val 0"/>
          </a:avLst>
        </a:prstGeom>
      </dgm:spPr>
    </dgm:pt>
    <dgm:pt modelId="{13A4614A-AE24-46E1-857C-E73D3BD81461}" type="pres">
      <dgm:prSet presAssocID="{579583F6-29E1-41FF-896C-BD128D4EC4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1DB7C41-8909-4279-AB0A-00F0F8E08539}" type="pres">
      <dgm:prSet presAssocID="{579583F6-29E1-41FF-896C-BD128D4EC439}" presName="spaceRect" presStyleCnt="0"/>
      <dgm:spPr/>
    </dgm:pt>
    <dgm:pt modelId="{BA889E80-C8ED-47CE-A0A6-4AC771183EFF}" type="pres">
      <dgm:prSet presAssocID="{579583F6-29E1-41FF-896C-BD128D4EC439}" presName="textRect" presStyleLbl="revTx" presStyleIdx="1" presStyleCnt="3">
        <dgm:presLayoutVars>
          <dgm:chMax val="1"/>
          <dgm:chPref val="1"/>
        </dgm:presLayoutVars>
      </dgm:prSet>
      <dgm:spPr/>
    </dgm:pt>
    <dgm:pt modelId="{CE6B15DD-6E0C-4628-93B1-C1F34137EE3E}" type="pres">
      <dgm:prSet presAssocID="{2A7690A8-A5A8-4DD7-8102-6F2C561BA8B1}" presName="sibTrans" presStyleCnt="0"/>
      <dgm:spPr/>
    </dgm:pt>
    <dgm:pt modelId="{7DE6F1DF-94BE-46B8-8189-EDF1B79A7D37}" type="pres">
      <dgm:prSet presAssocID="{E84E5620-8CF7-4151-8BE7-6328B95972D5}" presName="compNode" presStyleCnt="0"/>
      <dgm:spPr/>
    </dgm:pt>
    <dgm:pt modelId="{027F7717-B147-4805-999C-DA8BA74A0BBE}" type="pres">
      <dgm:prSet presAssocID="{E84E5620-8CF7-4151-8BE7-6328B95972D5}" presName="iconBgRect" presStyleLbl="bgShp" presStyleIdx="2" presStyleCnt="3"/>
      <dgm:spPr>
        <a:prstGeom prst="round2DiagRect">
          <a:avLst>
            <a:gd name="adj1" fmla="val 29727"/>
            <a:gd name="adj2" fmla="val 0"/>
          </a:avLst>
        </a:prstGeom>
      </dgm:spPr>
    </dgm:pt>
    <dgm:pt modelId="{544ED361-431E-49C0-A084-10A83566FBC6}" type="pres">
      <dgm:prSet presAssocID="{E84E5620-8CF7-4151-8BE7-6328B95972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works"/>
        </a:ext>
      </dgm:extLst>
    </dgm:pt>
    <dgm:pt modelId="{17F89236-BED6-4051-B812-022E23A489F7}" type="pres">
      <dgm:prSet presAssocID="{E84E5620-8CF7-4151-8BE7-6328B95972D5}" presName="spaceRect" presStyleCnt="0"/>
      <dgm:spPr/>
    </dgm:pt>
    <dgm:pt modelId="{4C50152D-92C2-4765-9802-1220C9843440}" type="pres">
      <dgm:prSet presAssocID="{E84E5620-8CF7-4151-8BE7-6328B95972D5}" presName="textRect" presStyleLbl="revTx" presStyleIdx="2" presStyleCnt="3">
        <dgm:presLayoutVars>
          <dgm:chMax val="1"/>
          <dgm:chPref val="1"/>
        </dgm:presLayoutVars>
      </dgm:prSet>
      <dgm:spPr/>
    </dgm:pt>
  </dgm:ptLst>
  <dgm:cxnLst>
    <dgm:cxn modelId="{2C403601-485D-4777-9D86-833038FC8348}" srcId="{13C8270F-C884-4CC6-927B-0F65832A89B0}" destId="{E84E5620-8CF7-4151-8BE7-6328B95972D5}" srcOrd="2" destOrd="0" parTransId="{3D3A02CD-3875-4584-B403-C15FB27FCABF}" sibTransId="{D7CDC008-4014-4DA0-B380-97A753631383}"/>
    <dgm:cxn modelId="{BC62905B-071B-4189-A4E0-208987AD84F9}" srcId="{13C8270F-C884-4CC6-927B-0F65832A89B0}" destId="{579583F6-29E1-41FF-896C-BD128D4EC439}" srcOrd="1" destOrd="0" parTransId="{11E840C1-BB63-4E46-A532-3BB7A1FBBBA3}" sibTransId="{2A7690A8-A5A8-4DD7-8102-6F2C561BA8B1}"/>
    <dgm:cxn modelId="{890AAD46-657C-47C8-834C-6439246A71B4}" type="presOf" srcId="{C83D6475-8FEC-4163-A813-2AFECEB695C3}" destId="{5BD28898-266D-425B-A812-8048D3E68337}" srcOrd="0" destOrd="0" presId="urn:microsoft.com/office/officeart/2018/5/layout/IconLeafLabelList"/>
    <dgm:cxn modelId="{85E05D93-558B-4846-912D-8500ECBFA9B9}" type="presOf" srcId="{13C8270F-C884-4CC6-927B-0F65832A89B0}" destId="{AB477C86-3304-4049-81C8-2B33E0F88C8A}" srcOrd="0" destOrd="0" presId="urn:microsoft.com/office/officeart/2018/5/layout/IconLeafLabelList"/>
    <dgm:cxn modelId="{A2C5ACC4-F1F4-405F-8180-84F4DA920EAA}" srcId="{13C8270F-C884-4CC6-927B-0F65832A89B0}" destId="{C83D6475-8FEC-4163-A813-2AFECEB695C3}" srcOrd="0" destOrd="0" parTransId="{C24B0E36-A80A-4440-B1E3-908FBC861C76}" sibTransId="{E6E8D2C3-8803-4A21-A94D-84B7FD3B9111}"/>
    <dgm:cxn modelId="{5E860DCD-551E-45BA-B52F-0042ACD7C351}" type="presOf" srcId="{E84E5620-8CF7-4151-8BE7-6328B95972D5}" destId="{4C50152D-92C2-4765-9802-1220C9843440}" srcOrd="0" destOrd="0" presId="urn:microsoft.com/office/officeart/2018/5/layout/IconLeafLabelList"/>
    <dgm:cxn modelId="{2EA477E0-2F54-49AD-AB5D-E7CA5A4EBE65}" type="presOf" srcId="{579583F6-29E1-41FF-896C-BD128D4EC439}" destId="{BA889E80-C8ED-47CE-A0A6-4AC771183EFF}" srcOrd="0" destOrd="0" presId="urn:microsoft.com/office/officeart/2018/5/layout/IconLeafLabelList"/>
    <dgm:cxn modelId="{FF31C74C-97CB-4FDE-8686-E73C8434ED07}" type="presParOf" srcId="{AB477C86-3304-4049-81C8-2B33E0F88C8A}" destId="{A8121C12-A5BF-4993-BCB7-04C4688E5091}" srcOrd="0" destOrd="0" presId="urn:microsoft.com/office/officeart/2018/5/layout/IconLeafLabelList"/>
    <dgm:cxn modelId="{A701196B-DA97-4FD4-B023-408F70CD9952}" type="presParOf" srcId="{A8121C12-A5BF-4993-BCB7-04C4688E5091}" destId="{AB80CD30-CFA1-4AD7-B26F-F99FDE044EDC}" srcOrd="0" destOrd="0" presId="urn:microsoft.com/office/officeart/2018/5/layout/IconLeafLabelList"/>
    <dgm:cxn modelId="{7D0946CE-9600-48F6-9E8B-CCD3B8CDC688}" type="presParOf" srcId="{A8121C12-A5BF-4993-BCB7-04C4688E5091}" destId="{4A3B2756-11AB-45F0-A8E8-BC97C86EC1A2}" srcOrd="1" destOrd="0" presId="urn:microsoft.com/office/officeart/2018/5/layout/IconLeafLabelList"/>
    <dgm:cxn modelId="{E161CD82-08BB-4485-A922-3FF35AA88F6F}" type="presParOf" srcId="{A8121C12-A5BF-4993-BCB7-04C4688E5091}" destId="{D44312F1-6366-4ABC-BE5E-6E232541CBEA}" srcOrd="2" destOrd="0" presId="urn:microsoft.com/office/officeart/2018/5/layout/IconLeafLabelList"/>
    <dgm:cxn modelId="{C9F6324A-0E7A-4C7B-89C9-DE8F66E48390}" type="presParOf" srcId="{A8121C12-A5BF-4993-BCB7-04C4688E5091}" destId="{5BD28898-266D-425B-A812-8048D3E68337}" srcOrd="3" destOrd="0" presId="urn:microsoft.com/office/officeart/2018/5/layout/IconLeafLabelList"/>
    <dgm:cxn modelId="{5A66599C-282D-4619-8AF4-B0F179F0FCB2}" type="presParOf" srcId="{AB477C86-3304-4049-81C8-2B33E0F88C8A}" destId="{752D6585-272E-43D9-83DD-3DD721CA3BFE}" srcOrd="1" destOrd="0" presId="urn:microsoft.com/office/officeart/2018/5/layout/IconLeafLabelList"/>
    <dgm:cxn modelId="{949E408B-9E75-4B65-AC68-4A30B5ECA9A4}" type="presParOf" srcId="{AB477C86-3304-4049-81C8-2B33E0F88C8A}" destId="{03B3A9B1-5F3F-4E6B-A97D-BF58B12844A8}" srcOrd="2" destOrd="0" presId="urn:microsoft.com/office/officeart/2018/5/layout/IconLeafLabelList"/>
    <dgm:cxn modelId="{FB3E0FF4-7D61-49F6-AF07-F4E6DF999A06}" type="presParOf" srcId="{03B3A9B1-5F3F-4E6B-A97D-BF58B12844A8}" destId="{A1BCBEDC-260C-46DC-AA19-79463ADF1385}" srcOrd="0" destOrd="0" presId="urn:microsoft.com/office/officeart/2018/5/layout/IconLeafLabelList"/>
    <dgm:cxn modelId="{FA0B07A2-113A-4DD4-B7C9-020DA7C80B53}" type="presParOf" srcId="{03B3A9B1-5F3F-4E6B-A97D-BF58B12844A8}" destId="{13A4614A-AE24-46E1-857C-E73D3BD81461}" srcOrd="1" destOrd="0" presId="urn:microsoft.com/office/officeart/2018/5/layout/IconLeafLabelList"/>
    <dgm:cxn modelId="{E03AF5D9-DA72-4960-9246-EC63909CE952}" type="presParOf" srcId="{03B3A9B1-5F3F-4E6B-A97D-BF58B12844A8}" destId="{61DB7C41-8909-4279-AB0A-00F0F8E08539}" srcOrd="2" destOrd="0" presId="urn:microsoft.com/office/officeart/2018/5/layout/IconLeafLabelList"/>
    <dgm:cxn modelId="{859C8D68-01BF-41EE-8535-86B31EFC841B}" type="presParOf" srcId="{03B3A9B1-5F3F-4E6B-A97D-BF58B12844A8}" destId="{BA889E80-C8ED-47CE-A0A6-4AC771183EFF}" srcOrd="3" destOrd="0" presId="urn:microsoft.com/office/officeart/2018/5/layout/IconLeafLabelList"/>
    <dgm:cxn modelId="{1DCDAF86-3D3D-429E-812E-958E641EA940}" type="presParOf" srcId="{AB477C86-3304-4049-81C8-2B33E0F88C8A}" destId="{CE6B15DD-6E0C-4628-93B1-C1F34137EE3E}" srcOrd="3" destOrd="0" presId="urn:microsoft.com/office/officeart/2018/5/layout/IconLeafLabelList"/>
    <dgm:cxn modelId="{FC636F48-113C-4BBB-9260-A34224F18710}" type="presParOf" srcId="{AB477C86-3304-4049-81C8-2B33E0F88C8A}" destId="{7DE6F1DF-94BE-46B8-8189-EDF1B79A7D37}" srcOrd="4" destOrd="0" presId="urn:microsoft.com/office/officeart/2018/5/layout/IconLeafLabelList"/>
    <dgm:cxn modelId="{E1C3B953-3A30-40AB-8F32-FB262EC8B094}" type="presParOf" srcId="{7DE6F1DF-94BE-46B8-8189-EDF1B79A7D37}" destId="{027F7717-B147-4805-999C-DA8BA74A0BBE}" srcOrd="0" destOrd="0" presId="urn:microsoft.com/office/officeart/2018/5/layout/IconLeafLabelList"/>
    <dgm:cxn modelId="{7A670F8D-8AF9-44DD-8E79-6658AD22B7D2}" type="presParOf" srcId="{7DE6F1DF-94BE-46B8-8189-EDF1B79A7D37}" destId="{544ED361-431E-49C0-A084-10A83566FBC6}" srcOrd="1" destOrd="0" presId="urn:microsoft.com/office/officeart/2018/5/layout/IconLeafLabelList"/>
    <dgm:cxn modelId="{84FAF223-7C7B-4F32-9FB0-B606A51B20C8}" type="presParOf" srcId="{7DE6F1DF-94BE-46B8-8189-EDF1B79A7D37}" destId="{17F89236-BED6-4051-B812-022E23A489F7}" srcOrd="2" destOrd="0" presId="urn:microsoft.com/office/officeart/2018/5/layout/IconLeafLabelList"/>
    <dgm:cxn modelId="{B665D31E-A88B-4A96-A350-B8C12126C65A}" type="presParOf" srcId="{7DE6F1DF-94BE-46B8-8189-EDF1B79A7D37}" destId="{4C50152D-92C2-4765-9802-1220C9843440}"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8270F-C884-4CC6-927B-0F65832A89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3D6475-8FEC-4163-A813-2AFECEB695C3}">
      <dgm:prSet/>
      <dgm:spPr/>
      <dgm:t>
        <a:bodyPr/>
        <a:lstStyle/>
        <a:p>
          <a:pPr>
            <a:lnSpc>
              <a:spcPct val="100000"/>
            </a:lnSpc>
          </a:pPr>
          <a:r>
            <a:rPr lang="en-US" dirty="0"/>
            <a:t>Standups, Retros, backlogs, working agreements</a:t>
          </a:r>
        </a:p>
      </dgm:t>
    </dgm:pt>
    <dgm:pt modelId="{C24B0E36-A80A-4440-B1E3-908FBC861C76}" type="parTrans" cxnId="{A2C5ACC4-F1F4-405F-8180-84F4DA920EAA}">
      <dgm:prSet/>
      <dgm:spPr/>
      <dgm:t>
        <a:bodyPr/>
        <a:lstStyle/>
        <a:p>
          <a:endParaRPr lang="en-US"/>
        </a:p>
      </dgm:t>
    </dgm:pt>
    <dgm:pt modelId="{E6E8D2C3-8803-4A21-A94D-84B7FD3B9111}" type="sibTrans" cxnId="{A2C5ACC4-F1F4-405F-8180-84F4DA920EAA}">
      <dgm:prSet/>
      <dgm:spPr/>
      <dgm:t>
        <a:bodyPr/>
        <a:lstStyle/>
        <a:p>
          <a:endParaRPr lang="en-US"/>
        </a:p>
      </dgm:t>
    </dgm:pt>
    <dgm:pt modelId="{579583F6-29E1-41FF-896C-BD128D4EC439}">
      <dgm:prSet/>
      <dgm:spPr/>
      <dgm:t>
        <a:bodyPr/>
        <a:lstStyle/>
        <a:p>
          <a:pPr>
            <a:lnSpc>
              <a:spcPct val="100000"/>
            </a:lnSpc>
          </a:pPr>
          <a:r>
            <a:rPr lang="en-US" dirty="0"/>
            <a:t>Tackle Technical Debt</a:t>
          </a:r>
        </a:p>
      </dgm:t>
    </dgm:pt>
    <dgm:pt modelId="{11E840C1-BB63-4E46-A532-3BB7A1FBBBA3}" type="parTrans" cxnId="{BC62905B-071B-4189-A4E0-208987AD84F9}">
      <dgm:prSet/>
      <dgm:spPr/>
      <dgm:t>
        <a:bodyPr/>
        <a:lstStyle/>
        <a:p>
          <a:endParaRPr lang="en-US"/>
        </a:p>
      </dgm:t>
    </dgm:pt>
    <dgm:pt modelId="{2A7690A8-A5A8-4DD7-8102-6F2C561BA8B1}" type="sibTrans" cxnId="{BC62905B-071B-4189-A4E0-208987AD84F9}">
      <dgm:prSet/>
      <dgm:spPr/>
      <dgm:t>
        <a:bodyPr/>
        <a:lstStyle/>
        <a:p>
          <a:endParaRPr lang="en-US"/>
        </a:p>
      </dgm:t>
    </dgm:pt>
    <dgm:pt modelId="{E84E5620-8CF7-4151-8BE7-6328B95972D5}">
      <dgm:prSet/>
      <dgm:spPr/>
      <dgm:t>
        <a:bodyPr/>
        <a:lstStyle/>
        <a:p>
          <a:pPr>
            <a:lnSpc>
              <a:spcPct val="100000"/>
            </a:lnSpc>
          </a:pPr>
          <a:r>
            <a:rPr lang="en-US" dirty="0"/>
            <a:t>Automation and Tooling</a:t>
          </a:r>
        </a:p>
      </dgm:t>
    </dgm:pt>
    <dgm:pt modelId="{3D3A02CD-3875-4584-B403-C15FB27FCABF}" type="parTrans" cxnId="{2C403601-485D-4777-9D86-833038FC8348}">
      <dgm:prSet/>
      <dgm:spPr/>
      <dgm:t>
        <a:bodyPr/>
        <a:lstStyle/>
        <a:p>
          <a:endParaRPr lang="en-US"/>
        </a:p>
      </dgm:t>
    </dgm:pt>
    <dgm:pt modelId="{D7CDC008-4014-4DA0-B380-97A753631383}" type="sibTrans" cxnId="{2C403601-485D-4777-9D86-833038FC8348}">
      <dgm:prSet/>
      <dgm:spPr/>
      <dgm:t>
        <a:bodyPr/>
        <a:lstStyle/>
        <a:p>
          <a:endParaRPr lang="en-US"/>
        </a:p>
      </dgm:t>
    </dgm:pt>
    <dgm:pt modelId="{B50403FE-3CE7-4011-A90D-59F0E49FAE37}" type="pres">
      <dgm:prSet presAssocID="{13C8270F-C884-4CC6-927B-0F65832A89B0}" presName="root" presStyleCnt="0">
        <dgm:presLayoutVars>
          <dgm:dir/>
          <dgm:resizeHandles val="exact"/>
        </dgm:presLayoutVars>
      </dgm:prSet>
      <dgm:spPr/>
    </dgm:pt>
    <dgm:pt modelId="{99DB79F4-9EFA-401E-8944-2C12306042CD}" type="pres">
      <dgm:prSet presAssocID="{C83D6475-8FEC-4163-A813-2AFECEB695C3}" presName="compNode" presStyleCnt="0"/>
      <dgm:spPr/>
    </dgm:pt>
    <dgm:pt modelId="{F959FC66-A36B-48D9-8951-6CC59CE6EA33}" type="pres">
      <dgm:prSet presAssocID="{C83D6475-8FEC-4163-A813-2AFECEB695C3}" presName="bgRect" presStyleLbl="bgShp" presStyleIdx="0" presStyleCnt="3"/>
      <dgm:spPr/>
    </dgm:pt>
    <dgm:pt modelId="{BBFF4E8B-0CFA-4A7F-B02D-2924027F5EA2}" type="pres">
      <dgm:prSet presAssocID="{C83D6475-8FEC-4163-A813-2AFECEB695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A86225EE-AC46-403E-A8D8-CFD9EEAC50EE}" type="pres">
      <dgm:prSet presAssocID="{C83D6475-8FEC-4163-A813-2AFECEB695C3}" presName="spaceRect" presStyleCnt="0"/>
      <dgm:spPr/>
    </dgm:pt>
    <dgm:pt modelId="{2C6225D8-EF58-48D9-86F6-34CC23939BEF}" type="pres">
      <dgm:prSet presAssocID="{C83D6475-8FEC-4163-A813-2AFECEB695C3}" presName="parTx" presStyleLbl="revTx" presStyleIdx="0" presStyleCnt="3">
        <dgm:presLayoutVars>
          <dgm:chMax val="0"/>
          <dgm:chPref val="0"/>
        </dgm:presLayoutVars>
      </dgm:prSet>
      <dgm:spPr/>
    </dgm:pt>
    <dgm:pt modelId="{809A5A5B-9981-453D-82DA-1BBD57B6ABF1}" type="pres">
      <dgm:prSet presAssocID="{E6E8D2C3-8803-4A21-A94D-84B7FD3B9111}" presName="sibTrans" presStyleCnt="0"/>
      <dgm:spPr/>
    </dgm:pt>
    <dgm:pt modelId="{65BE056F-9238-498C-B6E1-84D99D8B1F93}" type="pres">
      <dgm:prSet presAssocID="{579583F6-29E1-41FF-896C-BD128D4EC439}" presName="compNode" presStyleCnt="0"/>
      <dgm:spPr/>
    </dgm:pt>
    <dgm:pt modelId="{909FB720-BFCA-4EA6-9BAE-49A3C5C8EC9D}" type="pres">
      <dgm:prSet presAssocID="{579583F6-29E1-41FF-896C-BD128D4EC439}" presName="bgRect" presStyleLbl="bgShp" presStyleIdx="1" presStyleCnt="3"/>
      <dgm:spPr/>
    </dgm:pt>
    <dgm:pt modelId="{737C0EC7-CA55-4343-BC0A-77898B642A7B}" type="pres">
      <dgm:prSet presAssocID="{579583F6-29E1-41FF-896C-BD128D4EC4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E68EC431-81A1-4CBD-ABDB-42B2844DB8BD}" type="pres">
      <dgm:prSet presAssocID="{579583F6-29E1-41FF-896C-BD128D4EC439}" presName="spaceRect" presStyleCnt="0"/>
      <dgm:spPr/>
    </dgm:pt>
    <dgm:pt modelId="{E6958601-B01B-4C4A-9E60-90DA3F532EB1}" type="pres">
      <dgm:prSet presAssocID="{579583F6-29E1-41FF-896C-BD128D4EC439}" presName="parTx" presStyleLbl="revTx" presStyleIdx="1" presStyleCnt="3">
        <dgm:presLayoutVars>
          <dgm:chMax val="0"/>
          <dgm:chPref val="0"/>
        </dgm:presLayoutVars>
      </dgm:prSet>
      <dgm:spPr/>
    </dgm:pt>
    <dgm:pt modelId="{4B6DDCB1-4F6C-4CA0-9CA0-BE618FD651D9}" type="pres">
      <dgm:prSet presAssocID="{2A7690A8-A5A8-4DD7-8102-6F2C561BA8B1}" presName="sibTrans" presStyleCnt="0"/>
      <dgm:spPr/>
    </dgm:pt>
    <dgm:pt modelId="{F30F0BA3-BFFF-48CA-B154-5146D004FB7C}" type="pres">
      <dgm:prSet presAssocID="{E84E5620-8CF7-4151-8BE7-6328B95972D5}" presName="compNode" presStyleCnt="0"/>
      <dgm:spPr/>
    </dgm:pt>
    <dgm:pt modelId="{BCCC8CA4-3354-40A3-84C8-C2E3C8EA44B8}" type="pres">
      <dgm:prSet presAssocID="{E84E5620-8CF7-4151-8BE7-6328B95972D5}" presName="bgRect" presStyleLbl="bgShp" presStyleIdx="2" presStyleCnt="3"/>
      <dgm:spPr/>
    </dgm:pt>
    <dgm:pt modelId="{179BE00F-25CD-480C-A091-FC6AC2631DA9}" type="pres">
      <dgm:prSet presAssocID="{E84E5620-8CF7-4151-8BE7-6328B95972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D66EAEC6-CBB3-48E5-A8B2-AD346C2AEA0B}" type="pres">
      <dgm:prSet presAssocID="{E84E5620-8CF7-4151-8BE7-6328B95972D5}" presName="spaceRect" presStyleCnt="0"/>
      <dgm:spPr/>
    </dgm:pt>
    <dgm:pt modelId="{59407A53-590C-4ABD-BA63-E7008920DB63}" type="pres">
      <dgm:prSet presAssocID="{E84E5620-8CF7-4151-8BE7-6328B95972D5}" presName="parTx" presStyleLbl="revTx" presStyleIdx="2" presStyleCnt="3">
        <dgm:presLayoutVars>
          <dgm:chMax val="0"/>
          <dgm:chPref val="0"/>
        </dgm:presLayoutVars>
      </dgm:prSet>
      <dgm:spPr/>
    </dgm:pt>
  </dgm:ptLst>
  <dgm:cxnLst>
    <dgm:cxn modelId="{2C403601-485D-4777-9D86-833038FC8348}" srcId="{13C8270F-C884-4CC6-927B-0F65832A89B0}" destId="{E84E5620-8CF7-4151-8BE7-6328B95972D5}" srcOrd="2" destOrd="0" parTransId="{3D3A02CD-3875-4584-B403-C15FB27FCABF}" sibTransId="{D7CDC008-4014-4DA0-B380-97A753631383}"/>
    <dgm:cxn modelId="{1D3D7426-EF7B-4C77-84C8-A21167769A8B}" type="presOf" srcId="{E84E5620-8CF7-4151-8BE7-6328B95972D5}" destId="{59407A53-590C-4ABD-BA63-E7008920DB63}" srcOrd="0" destOrd="0" presId="urn:microsoft.com/office/officeart/2018/2/layout/IconVerticalSolidList"/>
    <dgm:cxn modelId="{BC62905B-071B-4189-A4E0-208987AD84F9}" srcId="{13C8270F-C884-4CC6-927B-0F65832A89B0}" destId="{579583F6-29E1-41FF-896C-BD128D4EC439}" srcOrd="1" destOrd="0" parTransId="{11E840C1-BB63-4E46-A532-3BB7A1FBBBA3}" sibTransId="{2A7690A8-A5A8-4DD7-8102-6F2C561BA8B1}"/>
    <dgm:cxn modelId="{B9988C67-4D9D-4D95-88F9-D058ECE0AB87}" type="presOf" srcId="{579583F6-29E1-41FF-896C-BD128D4EC439}" destId="{E6958601-B01B-4C4A-9E60-90DA3F532EB1}" srcOrd="0" destOrd="0" presId="urn:microsoft.com/office/officeart/2018/2/layout/IconVerticalSolidList"/>
    <dgm:cxn modelId="{10D1B156-7461-4071-A442-9C2E86C4EC56}" type="presOf" srcId="{C83D6475-8FEC-4163-A813-2AFECEB695C3}" destId="{2C6225D8-EF58-48D9-86F6-34CC23939BEF}" srcOrd="0" destOrd="0" presId="urn:microsoft.com/office/officeart/2018/2/layout/IconVerticalSolidList"/>
    <dgm:cxn modelId="{A2C5ACC4-F1F4-405F-8180-84F4DA920EAA}" srcId="{13C8270F-C884-4CC6-927B-0F65832A89B0}" destId="{C83D6475-8FEC-4163-A813-2AFECEB695C3}" srcOrd="0" destOrd="0" parTransId="{C24B0E36-A80A-4440-B1E3-908FBC861C76}" sibTransId="{E6E8D2C3-8803-4A21-A94D-84B7FD3B9111}"/>
    <dgm:cxn modelId="{51531DF7-9BBE-4618-BAAE-D9D67411533C}" type="presOf" srcId="{13C8270F-C884-4CC6-927B-0F65832A89B0}" destId="{B50403FE-3CE7-4011-A90D-59F0E49FAE37}" srcOrd="0" destOrd="0" presId="urn:microsoft.com/office/officeart/2018/2/layout/IconVerticalSolidList"/>
    <dgm:cxn modelId="{584ADFC2-A396-48D5-B980-3A69F791784E}" type="presParOf" srcId="{B50403FE-3CE7-4011-A90D-59F0E49FAE37}" destId="{99DB79F4-9EFA-401E-8944-2C12306042CD}" srcOrd="0" destOrd="0" presId="urn:microsoft.com/office/officeart/2018/2/layout/IconVerticalSolidList"/>
    <dgm:cxn modelId="{7C9371CB-BC02-4427-B3E8-2763AAD7074A}" type="presParOf" srcId="{99DB79F4-9EFA-401E-8944-2C12306042CD}" destId="{F959FC66-A36B-48D9-8951-6CC59CE6EA33}" srcOrd="0" destOrd="0" presId="urn:microsoft.com/office/officeart/2018/2/layout/IconVerticalSolidList"/>
    <dgm:cxn modelId="{FEBF999D-582D-4D9B-B344-C8F80B87368F}" type="presParOf" srcId="{99DB79F4-9EFA-401E-8944-2C12306042CD}" destId="{BBFF4E8B-0CFA-4A7F-B02D-2924027F5EA2}" srcOrd="1" destOrd="0" presId="urn:microsoft.com/office/officeart/2018/2/layout/IconVerticalSolidList"/>
    <dgm:cxn modelId="{D93B566F-F875-4CC0-AE51-1FFF86D96A8F}" type="presParOf" srcId="{99DB79F4-9EFA-401E-8944-2C12306042CD}" destId="{A86225EE-AC46-403E-A8D8-CFD9EEAC50EE}" srcOrd="2" destOrd="0" presId="urn:microsoft.com/office/officeart/2018/2/layout/IconVerticalSolidList"/>
    <dgm:cxn modelId="{564A5E40-4394-40A3-8F09-DE012954E45B}" type="presParOf" srcId="{99DB79F4-9EFA-401E-8944-2C12306042CD}" destId="{2C6225D8-EF58-48D9-86F6-34CC23939BEF}" srcOrd="3" destOrd="0" presId="urn:microsoft.com/office/officeart/2018/2/layout/IconVerticalSolidList"/>
    <dgm:cxn modelId="{91E75DAA-C416-4966-8613-55F44147348A}" type="presParOf" srcId="{B50403FE-3CE7-4011-A90D-59F0E49FAE37}" destId="{809A5A5B-9981-453D-82DA-1BBD57B6ABF1}" srcOrd="1" destOrd="0" presId="urn:microsoft.com/office/officeart/2018/2/layout/IconVerticalSolidList"/>
    <dgm:cxn modelId="{B3078E60-568B-4FD8-BA1F-E5E342D1FBE0}" type="presParOf" srcId="{B50403FE-3CE7-4011-A90D-59F0E49FAE37}" destId="{65BE056F-9238-498C-B6E1-84D99D8B1F93}" srcOrd="2" destOrd="0" presId="urn:microsoft.com/office/officeart/2018/2/layout/IconVerticalSolidList"/>
    <dgm:cxn modelId="{1A85FC80-40F6-4BA6-8D74-48918112D88A}" type="presParOf" srcId="{65BE056F-9238-498C-B6E1-84D99D8B1F93}" destId="{909FB720-BFCA-4EA6-9BAE-49A3C5C8EC9D}" srcOrd="0" destOrd="0" presId="urn:microsoft.com/office/officeart/2018/2/layout/IconVerticalSolidList"/>
    <dgm:cxn modelId="{8E74CE5F-3105-4F67-8D4C-D622CCF25080}" type="presParOf" srcId="{65BE056F-9238-498C-B6E1-84D99D8B1F93}" destId="{737C0EC7-CA55-4343-BC0A-77898B642A7B}" srcOrd="1" destOrd="0" presId="urn:microsoft.com/office/officeart/2018/2/layout/IconVerticalSolidList"/>
    <dgm:cxn modelId="{ADF541AB-350F-4532-A036-6CC4F4F7E386}" type="presParOf" srcId="{65BE056F-9238-498C-B6E1-84D99D8B1F93}" destId="{E68EC431-81A1-4CBD-ABDB-42B2844DB8BD}" srcOrd="2" destOrd="0" presId="urn:microsoft.com/office/officeart/2018/2/layout/IconVerticalSolidList"/>
    <dgm:cxn modelId="{F084EAD1-B9CE-4B22-9BEF-4104E3B95C13}" type="presParOf" srcId="{65BE056F-9238-498C-B6E1-84D99D8B1F93}" destId="{E6958601-B01B-4C4A-9E60-90DA3F532EB1}" srcOrd="3" destOrd="0" presId="urn:microsoft.com/office/officeart/2018/2/layout/IconVerticalSolidList"/>
    <dgm:cxn modelId="{E438891D-6B47-46B0-878F-F961F0F0F2BA}" type="presParOf" srcId="{B50403FE-3CE7-4011-A90D-59F0E49FAE37}" destId="{4B6DDCB1-4F6C-4CA0-9CA0-BE618FD651D9}" srcOrd="3" destOrd="0" presId="urn:microsoft.com/office/officeart/2018/2/layout/IconVerticalSolidList"/>
    <dgm:cxn modelId="{C4F572AC-0F5F-4329-8018-29822E0FF62E}" type="presParOf" srcId="{B50403FE-3CE7-4011-A90D-59F0E49FAE37}" destId="{F30F0BA3-BFFF-48CA-B154-5146D004FB7C}" srcOrd="4" destOrd="0" presId="urn:microsoft.com/office/officeart/2018/2/layout/IconVerticalSolidList"/>
    <dgm:cxn modelId="{4A585C2E-2730-4694-92AD-1CB57769A205}" type="presParOf" srcId="{F30F0BA3-BFFF-48CA-B154-5146D004FB7C}" destId="{BCCC8CA4-3354-40A3-84C8-C2E3C8EA44B8}" srcOrd="0" destOrd="0" presId="urn:microsoft.com/office/officeart/2018/2/layout/IconVerticalSolidList"/>
    <dgm:cxn modelId="{76B0FACA-D5A5-4B51-AE0F-FE106A546CD0}" type="presParOf" srcId="{F30F0BA3-BFFF-48CA-B154-5146D004FB7C}" destId="{179BE00F-25CD-480C-A091-FC6AC2631DA9}" srcOrd="1" destOrd="0" presId="urn:microsoft.com/office/officeart/2018/2/layout/IconVerticalSolidList"/>
    <dgm:cxn modelId="{2AA0D6B2-0FDF-4B49-93B2-1B5713082CD6}" type="presParOf" srcId="{F30F0BA3-BFFF-48CA-B154-5146D004FB7C}" destId="{D66EAEC6-CBB3-48E5-A8B2-AD346C2AEA0B}" srcOrd="2" destOrd="0" presId="urn:microsoft.com/office/officeart/2018/2/layout/IconVerticalSolidList"/>
    <dgm:cxn modelId="{8D56D310-7822-4180-B1D4-17F7421E32F9}" type="presParOf" srcId="{F30F0BA3-BFFF-48CA-B154-5146D004FB7C}" destId="{59407A53-590C-4ABD-BA63-E7008920DB6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85966B-88CF-488B-989C-3BF18DA80176}"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80DA04B-CC21-4C1C-8D23-A738C9CC4DBE}">
      <dgm:prSet/>
      <dgm:spPr/>
      <dgm:t>
        <a:bodyPr/>
        <a:lstStyle/>
        <a:p>
          <a:pPr>
            <a:defRPr cap="all"/>
          </a:pPr>
          <a:r>
            <a:rPr lang="en-US"/>
            <a:t>The best teams are the ones that are enabled to execute decisions rather than determining what decision to make.</a:t>
          </a:r>
        </a:p>
      </dgm:t>
    </dgm:pt>
    <dgm:pt modelId="{267C32FE-DCAC-4393-89E2-73ECF3B9BAA9}" type="parTrans" cxnId="{2187EBD9-D9D1-48AC-A3DF-5AFE55394D7C}">
      <dgm:prSet/>
      <dgm:spPr/>
      <dgm:t>
        <a:bodyPr/>
        <a:lstStyle/>
        <a:p>
          <a:endParaRPr lang="en-US"/>
        </a:p>
      </dgm:t>
    </dgm:pt>
    <dgm:pt modelId="{3FD3FCB6-B7F0-4EA6-93D6-B7F2616CF45D}" type="sibTrans" cxnId="{2187EBD9-D9D1-48AC-A3DF-5AFE55394D7C}">
      <dgm:prSet/>
      <dgm:spPr/>
      <dgm:t>
        <a:bodyPr/>
        <a:lstStyle/>
        <a:p>
          <a:endParaRPr lang="en-US"/>
        </a:p>
      </dgm:t>
    </dgm:pt>
    <dgm:pt modelId="{C60B009A-9EF0-489D-A283-A15E325C1B6F}">
      <dgm:prSet/>
      <dgm:spPr/>
      <dgm:t>
        <a:bodyPr/>
        <a:lstStyle/>
        <a:p>
          <a:pPr>
            <a:defRPr cap="all"/>
          </a:pPr>
          <a:r>
            <a:rPr lang="en-US"/>
            <a:t>Ground rules are simple guidelines that improve teamwork and communication. Ground rules may be also known as working agreements, team arrangements, shared expectations, and group understandings.</a:t>
          </a:r>
        </a:p>
      </dgm:t>
    </dgm:pt>
    <dgm:pt modelId="{951E6965-CDFC-400C-A9A7-7A5162E091BF}" type="parTrans" cxnId="{EF67D2AE-0BC5-4F2B-8E69-B3D55F035B4C}">
      <dgm:prSet/>
      <dgm:spPr/>
      <dgm:t>
        <a:bodyPr/>
        <a:lstStyle/>
        <a:p>
          <a:endParaRPr lang="en-US"/>
        </a:p>
      </dgm:t>
    </dgm:pt>
    <dgm:pt modelId="{1EC20739-15D4-474F-993F-7EB60C62B6E9}" type="sibTrans" cxnId="{EF67D2AE-0BC5-4F2B-8E69-B3D55F035B4C}">
      <dgm:prSet/>
      <dgm:spPr/>
      <dgm:t>
        <a:bodyPr/>
        <a:lstStyle/>
        <a:p>
          <a:endParaRPr lang="en-US"/>
        </a:p>
      </dgm:t>
    </dgm:pt>
    <dgm:pt modelId="{7F5B3610-3312-456A-8E45-1A5003FEE2DA}" type="pres">
      <dgm:prSet presAssocID="{1085966B-88CF-488B-989C-3BF18DA80176}" presName="root" presStyleCnt="0">
        <dgm:presLayoutVars>
          <dgm:dir/>
          <dgm:resizeHandles val="exact"/>
        </dgm:presLayoutVars>
      </dgm:prSet>
      <dgm:spPr/>
    </dgm:pt>
    <dgm:pt modelId="{736A0C70-9C65-4AA6-9AAB-404142525031}" type="pres">
      <dgm:prSet presAssocID="{780DA04B-CC21-4C1C-8D23-A738C9CC4DBE}" presName="compNode" presStyleCnt="0"/>
      <dgm:spPr/>
    </dgm:pt>
    <dgm:pt modelId="{ECCCFCDE-451A-4856-9F0C-1268D7D2C67E}" type="pres">
      <dgm:prSet presAssocID="{780DA04B-CC21-4C1C-8D23-A738C9CC4DBE}" presName="iconBgRect" presStyleLbl="bgShp" presStyleIdx="0" presStyleCnt="2"/>
      <dgm:spPr>
        <a:prstGeom prst="round2DiagRect">
          <a:avLst>
            <a:gd name="adj1" fmla="val 29727"/>
            <a:gd name="adj2" fmla="val 0"/>
          </a:avLst>
        </a:prstGeom>
      </dgm:spPr>
    </dgm:pt>
    <dgm:pt modelId="{45453267-02A0-4F77-A559-E7B7B0E46578}" type="pres">
      <dgm:prSet presAssocID="{780DA04B-CC21-4C1C-8D23-A738C9CC4D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4883CD2F-069D-474E-8E2B-797935775A33}" type="pres">
      <dgm:prSet presAssocID="{780DA04B-CC21-4C1C-8D23-A738C9CC4DBE}" presName="spaceRect" presStyleCnt="0"/>
      <dgm:spPr/>
    </dgm:pt>
    <dgm:pt modelId="{49411D78-9355-479C-844F-F3FC884E6D21}" type="pres">
      <dgm:prSet presAssocID="{780DA04B-CC21-4C1C-8D23-A738C9CC4DBE}" presName="textRect" presStyleLbl="revTx" presStyleIdx="0" presStyleCnt="2">
        <dgm:presLayoutVars>
          <dgm:chMax val="1"/>
          <dgm:chPref val="1"/>
        </dgm:presLayoutVars>
      </dgm:prSet>
      <dgm:spPr/>
    </dgm:pt>
    <dgm:pt modelId="{3278F50F-4EAE-454D-B010-28F4FC0B8760}" type="pres">
      <dgm:prSet presAssocID="{3FD3FCB6-B7F0-4EA6-93D6-B7F2616CF45D}" presName="sibTrans" presStyleCnt="0"/>
      <dgm:spPr/>
    </dgm:pt>
    <dgm:pt modelId="{7623855E-CD33-4102-913B-6999EFAF4D92}" type="pres">
      <dgm:prSet presAssocID="{C60B009A-9EF0-489D-A283-A15E325C1B6F}" presName="compNode" presStyleCnt="0"/>
      <dgm:spPr/>
    </dgm:pt>
    <dgm:pt modelId="{E7EC3C98-6499-4374-9169-02F89C8B0A54}" type="pres">
      <dgm:prSet presAssocID="{C60B009A-9EF0-489D-A283-A15E325C1B6F}" presName="iconBgRect" presStyleLbl="bgShp" presStyleIdx="1" presStyleCnt="2"/>
      <dgm:spPr>
        <a:prstGeom prst="round2DiagRect">
          <a:avLst>
            <a:gd name="adj1" fmla="val 29727"/>
            <a:gd name="adj2" fmla="val 0"/>
          </a:avLst>
        </a:prstGeom>
      </dgm:spPr>
    </dgm:pt>
    <dgm:pt modelId="{B3D6B6E7-31E0-4611-9A78-A80940412C2D}" type="pres">
      <dgm:prSet presAssocID="{C60B009A-9EF0-489D-A283-A15E325C1B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2C578E3-654A-483C-8E9A-581C6D48FF04}" type="pres">
      <dgm:prSet presAssocID="{C60B009A-9EF0-489D-A283-A15E325C1B6F}" presName="spaceRect" presStyleCnt="0"/>
      <dgm:spPr/>
    </dgm:pt>
    <dgm:pt modelId="{A03C28DC-185C-4946-BCB4-3B347760B5C7}" type="pres">
      <dgm:prSet presAssocID="{C60B009A-9EF0-489D-A283-A15E325C1B6F}" presName="textRect" presStyleLbl="revTx" presStyleIdx="1" presStyleCnt="2">
        <dgm:presLayoutVars>
          <dgm:chMax val="1"/>
          <dgm:chPref val="1"/>
        </dgm:presLayoutVars>
      </dgm:prSet>
      <dgm:spPr/>
    </dgm:pt>
  </dgm:ptLst>
  <dgm:cxnLst>
    <dgm:cxn modelId="{2024AC35-AC48-48E2-81B8-C40325D2979A}" type="presOf" srcId="{780DA04B-CC21-4C1C-8D23-A738C9CC4DBE}" destId="{49411D78-9355-479C-844F-F3FC884E6D21}" srcOrd="0" destOrd="0" presId="urn:microsoft.com/office/officeart/2018/5/layout/IconLeafLabelList"/>
    <dgm:cxn modelId="{1CFE6F7A-35C1-4BE5-82EB-85EAA7359D7A}" type="presOf" srcId="{C60B009A-9EF0-489D-A283-A15E325C1B6F}" destId="{A03C28DC-185C-4946-BCB4-3B347760B5C7}" srcOrd="0" destOrd="0" presId="urn:microsoft.com/office/officeart/2018/5/layout/IconLeafLabelList"/>
    <dgm:cxn modelId="{EF67D2AE-0BC5-4F2B-8E69-B3D55F035B4C}" srcId="{1085966B-88CF-488B-989C-3BF18DA80176}" destId="{C60B009A-9EF0-489D-A283-A15E325C1B6F}" srcOrd="1" destOrd="0" parTransId="{951E6965-CDFC-400C-A9A7-7A5162E091BF}" sibTransId="{1EC20739-15D4-474F-993F-7EB60C62B6E9}"/>
    <dgm:cxn modelId="{6F3DEFCF-9DD2-4843-ABEE-D24AF826621A}" type="presOf" srcId="{1085966B-88CF-488B-989C-3BF18DA80176}" destId="{7F5B3610-3312-456A-8E45-1A5003FEE2DA}" srcOrd="0" destOrd="0" presId="urn:microsoft.com/office/officeart/2018/5/layout/IconLeafLabelList"/>
    <dgm:cxn modelId="{2187EBD9-D9D1-48AC-A3DF-5AFE55394D7C}" srcId="{1085966B-88CF-488B-989C-3BF18DA80176}" destId="{780DA04B-CC21-4C1C-8D23-A738C9CC4DBE}" srcOrd="0" destOrd="0" parTransId="{267C32FE-DCAC-4393-89E2-73ECF3B9BAA9}" sibTransId="{3FD3FCB6-B7F0-4EA6-93D6-B7F2616CF45D}"/>
    <dgm:cxn modelId="{679D03BF-7819-4136-B1D0-FFA474A38A85}" type="presParOf" srcId="{7F5B3610-3312-456A-8E45-1A5003FEE2DA}" destId="{736A0C70-9C65-4AA6-9AAB-404142525031}" srcOrd="0" destOrd="0" presId="urn:microsoft.com/office/officeart/2018/5/layout/IconLeafLabelList"/>
    <dgm:cxn modelId="{07F54C29-1F5A-465F-B87F-04F965370ABC}" type="presParOf" srcId="{736A0C70-9C65-4AA6-9AAB-404142525031}" destId="{ECCCFCDE-451A-4856-9F0C-1268D7D2C67E}" srcOrd="0" destOrd="0" presId="urn:microsoft.com/office/officeart/2018/5/layout/IconLeafLabelList"/>
    <dgm:cxn modelId="{4314CC0D-87FF-4DAF-8758-E5867C700BF5}" type="presParOf" srcId="{736A0C70-9C65-4AA6-9AAB-404142525031}" destId="{45453267-02A0-4F77-A559-E7B7B0E46578}" srcOrd="1" destOrd="0" presId="urn:microsoft.com/office/officeart/2018/5/layout/IconLeafLabelList"/>
    <dgm:cxn modelId="{F580FBEC-637D-4AB8-951F-BA2695A498CC}" type="presParOf" srcId="{736A0C70-9C65-4AA6-9AAB-404142525031}" destId="{4883CD2F-069D-474E-8E2B-797935775A33}" srcOrd="2" destOrd="0" presId="urn:microsoft.com/office/officeart/2018/5/layout/IconLeafLabelList"/>
    <dgm:cxn modelId="{AFE0E1D4-7311-41BF-89A3-A26F4B111E4C}" type="presParOf" srcId="{736A0C70-9C65-4AA6-9AAB-404142525031}" destId="{49411D78-9355-479C-844F-F3FC884E6D21}" srcOrd="3" destOrd="0" presId="urn:microsoft.com/office/officeart/2018/5/layout/IconLeafLabelList"/>
    <dgm:cxn modelId="{CA1A64F0-62AA-40C3-A06C-79FC3FF03BF1}" type="presParOf" srcId="{7F5B3610-3312-456A-8E45-1A5003FEE2DA}" destId="{3278F50F-4EAE-454D-B010-28F4FC0B8760}" srcOrd="1" destOrd="0" presId="urn:microsoft.com/office/officeart/2018/5/layout/IconLeafLabelList"/>
    <dgm:cxn modelId="{1BB9C134-8117-4C03-BFD2-183E0BCFD50D}" type="presParOf" srcId="{7F5B3610-3312-456A-8E45-1A5003FEE2DA}" destId="{7623855E-CD33-4102-913B-6999EFAF4D92}" srcOrd="2" destOrd="0" presId="urn:microsoft.com/office/officeart/2018/5/layout/IconLeafLabelList"/>
    <dgm:cxn modelId="{43D0EE3E-2A60-4E84-B446-48C724B2ADED}" type="presParOf" srcId="{7623855E-CD33-4102-913B-6999EFAF4D92}" destId="{E7EC3C98-6499-4374-9169-02F89C8B0A54}" srcOrd="0" destOrd="0" presId="urn:microsoft.com/office/officeart/2018/5/layout/IconLeafLabelList"/>
    <dgm:cxn modelId="{EEB2764E-34D2-480F-8DA8-1C7FE695F22E}" type="presParOf" srcId="{7623855E-CD33-4102-913B-6999EFAF4D92}" destId="{B3D6B6E7-31E0-4611-9A78-A80940412C2D}" srcOrd="1" destOrd="0" presId="urn:microsoft.com/office/officeart/2018/5/layout/IconLeafLabelList"/>
    <dgm:cxn modelId="{579273B9-DBC5-4C0E-A0D6-8E421E657A6F}" type="presParOf" srcId="{7623855E-CD33-4102-913B-6999EFAF4D92}" destId="{F2C578E3-654A-483C-8E9A-581C6D48FF04}" srcOrd="2" destOrd="0" presId="urn:microsoft.com/office/officeart/2018/5/layout/IconLeafLabelList"/>
    <dgm:cxn modelId="{7594FDA7-26FB-4477-9860-E28B086EDC32}" type="presParOf" srcId="{7623855E-CD33-4102-913B-6999EFAF4D92}" destId="{A03C28DC-185C-4946-BCB4-3B347760B5C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0CD30-CFA1-4AD7-B26F-F99FDE044EDC}">
      <dsp:nvSpPr>
        <dsp:cNvPr id="0" name=""/>
        <dsp:cNvSpPr/>
      </dsp:nvSpPr>
      <dsp:spPr>
        <a:xfrm>
          <a:off x="624000" y="240855"/>
          <a:ext cx="1784250" cy="17842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B2756-11AB-45F0-A8E8-BC97C86EC1A2}">
      <dsp:nvSpPr>
        <dsp:cNvPr id="0" name=""/>
        <dsp:cNvSpPr/>
      </dsp:nvSpPr>
      <dsp:spPr>
        <a:xfrm>
          <a:off x="1004250" y="6211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D28898-266D-425B-A812-8048D3E68337}">
      <dsp:nvSpPr>
        <dsp:cNvPr id="0" name=""/>
        <dsp:cNvSpPr/>
      </dsp:nvSpPr>
      <dsp:spPr>
        <a:xfrm>
          <a:off x="53625"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dirty="0"/>
            <a:t>remote work</a:t>
          </a:r>
        </a:p>
      </dsp:txBody>
      <dsp:txXfrm>
        <a:off x="53625" y="2580856"/>
        <a:ext cx="2925000" cy="720000"/>
      </dsp:txXfrm>
    </dsp:sp>
    <dsp:sp modelId="{A1BCBEDC-260C-46DC-AA19-79463ADF1385}">
      <dsp:nvSpPr>
        <dsp:cNvPr id="0" name=""/>
        <dsp:cNvSpPr/>
      </dsp:nvSpPr>
      <dsp:spPr>
        <a:xfrm>
          <a:off x="4060875" y="240855"/>
          <a:ext cx="1784250" cy="17842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4614A-AE24-46E1-857C-E73D3BD81461}">
      <dsp:nvSpPr>
        <dsp:cNvPr id="0" name=""/>
        <dsp:cNvSpPr/>
      </dsp:nvSpPr>
      <dsp:spPr>
        <a:xfrm>
          <a:off x="4441125" y="6211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889E80-C8ED-47CE-A0A6-4AC771183EFF}">
      <dsp:nvSpPr>
        <dsp:cNvPr id="0" name=""/>
        <dsp:cNvSpPr/>
      </dsp:nvSpPr>
      <dsp:spPr>
        <a:xfrm>
          <a:off x="3490500"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a:t>The rise of DevOps</a:t>
          </a:r>
        </a:p>
      </dsp:txBody>
      <dsp:txXfrm>
        <a:off x="3490500" y="2580856"/>
        <a:ext cx="2925000" cy="720000"/>
      </dsp:txXfrm>
    </dsp:sp>
    <dsp:sp modelId="{027F7717-B147-4805-999C-DA8BA74A0BBE}">
      <dsp:nvSpPr>
        <dsp:cNvPr id="0" name=""/>
        <dsp:cNvSpPr/>
      </dsp:nvSpPr>
      <dsp:spPr>
        <a:xfrm>
          <a:off x="7497750" y="240855"/>
          <a:ext cx="1784250" cy="17842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4ED361-431E-49C0-A084-10A83566FBC6}">
      <dsp:nvSpPr>
        <dsp:cNvPr id="0" name=""/>
        <dsp:cNvSpPr/>
      </dsp:nvSpPr>
      <dsp:spPr>
        <a:xfrm>
          <a:off x="7878000" y="6211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50152D-92C2-4765-9802-1220C9843440}">
      <dsp:nvSpPr>
        <dsp:cNvPr id="0" name=""/>
        <dsp:cNvSpPr/>
      </dsp:nvSpPr>
      <dsp:spPr>
        <a:xfrm>
          <a:off x="6927375" y="25808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dirty="0"/>
            <a:t>Keeping the lights on</a:t>
          </a:r>
        </a:p>
      </dsp:txBody>
      <dsp:txXfrm>
        <a:off x="6927375" y="2580856"/>
        <a:ext cx="2925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9FC66-A36B-48D9-8951-6CC59CE6EA33}">
      <dsp:nvSpPr>
        <dsp:cNvPr id="0" name=""/>
        <dsp:cNvSpPr/>
      </dsp:nvSpPr>
      <dsp:spPr>
        <a:xfrm>
          <a:off x="0" y="51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F4E8B-0CFA-4A7F-B02D-2924027F5EA2}">
      <dsp:nvSpPr>
        <dsp:cNvPr id="0" name=""/>
        <dsp:cNvSpPr/>
      </dsp:nvSpPr>
      <dsp:spPr>
        <a:xfrm>
          <a:off x="367665" y="273989"/>
          <a:ext cx="668483" cy="66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6225D8-EF58-48D9-86F6-34CC23939BEF}">
      <dsp:nvSpPr>
        <dsp:cNvPr id="0" name=""/>
        <dsp:cNvSpPr/>
      </dsp:nvSpPr>
      <dsp:spPr>
        <a:xfrm>
          <a:off x="1403815" y="51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Standups, Retros, backlogs, working agreements</a:t>
          </a:r>
        </a:p>
      </dsp:txBody>
      <dsp:txXfrm>
        <a:off x="1403815" y="519"/>
        <a:ext cx="5288932" cy="1215424"/>
      </dsp:txXfrm>
    </dsp:sp>
    <dsp:sp modelId="{909FB720-BFCA-4EA6-9BAE-49A3C5C8EC9D}">
      <dsp:nvSpPr>
        <dsp:cNvPr id="0" name=""/>
        <dsp:cNvSpPr/>
      </dsp:nvSpPr>
      <dsp:spPr>
        <a:xfrm>
          <a:off x="0" y="151979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C0EC7-CA55-4343-BC0A-77898B642A7B}">
      <dsp:nvSpPr>
        <dsp:cNvPr id="0" name=""/>
        <dsp:cNvSpPr/>
      </dsp:nvSpPr>
      <dsp:spPr>
        <a:xfrm>
          <a:off x="367665" y="1793270"/>
          <a:ext cx="668483" cy="66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958601-B01B-4C4A-9E60-90DA3F532EB1}">
      <dsp:nvSpPr>
        <dsp:cNvPr id="0" name=""/>
        <dsp:cNvSpPr/>
      </dsp:nvSpPr>
      <dsp:spPr>
        <a:xfrm>
          <a:off x="1403815" y="151979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Tackle Technical Debt</a:t>
          </a:r>
        </a:p>
      </dsp:txBody>
      <dsp:txXfrm>
        <a:off x="1403815" y="1519799"/>
        <a:ext cx="5288932" cy="1215424"/>
      </dsp:txXfrm>
    </dsp:sp>
    <dsp:sp modelId="{BCCC8CA4-3354-40A3-84C8-C2E3C8EA44B8}">
      <dsp:nvSpPr>
        <dsp:cNvPr id="0" name=""/>
        <dsp:cNvSpPr/>
      </dsp:nvSpPr>
      <dsp:spPr>
        <a:xfrm>
          <a:off x="0" y="3039080"/>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BE00F-25CD-480C-A091-FC6AC2631DA9}">
      <dsp:nvSpPr>
        <dsp:cNvPr id="0" name=""/>
        <dsp:cNvSpPr/>
      </dsp:nvSpPr>
      <dsp:spPr>
        <a:xfrm>
          <a:off x="367665" y="3312550"/>
          <a:ext cx="668483" cy="668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407A53-590C-4ABD-BA63-E7008920DB63}">
      <dsp:nvSpPr>
        <dsp:cNvPr id="0" name=""/>
        <dsp:cNvSpPr/>
      </dsp:nvSpPr>
      <dsp:spPr>
        <a:xfrm>
          <a:off x="1403815" y="3039080"/>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Automation and Tooling</a:t>
          </a:r>
        </a:p>
      </dsp:txBody>
      <dsp:txXfrm>
        <a:off x="1403815" y="3039080"/>
        <a:ext cx="5288932" cy="1215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CFCDE-451A-4856-9F0C-1268D7D2C67E}">
      <dsp:nvSpPr>
        <dsp:cNvPr id="0" name=""/>
        <dsp:cNvSpPr/>
      </dsp:nvSpPr>
      <dsp:spPr>
        <a:xfrm>
          <a:off x="2392640" y="7610"/>
          <a:ext cx="1749937" cy="17499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453267-02A0-4F77-A559-E7B7B0E46578}">
      <dsp:nvSpPr>
        <dsp:cNvPr id="0" name=""/>
        <dsp:cNvSpPr/>
      </dsp:nvSpPr>
      <dsp:spPr>
        <a:xfrm>
          <a:off x="2765578" y="38054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411D78-9355-479C-844F-F3FC884E6D21}">
      <dsp:nvSpPr>
        <dsp:cNvPr id="0" name=""/>
        <dsp:cNvSpPr/>
      </dsp:nvSpPr>
      <dsp:spPr>
        <a:xfrm>
          <a:off x="1833234" y="2302610"/>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best teams are the ones that are enabled to execute decisions rather than determining what decision to make.</a:t>
          </a:r>
        </a:p>
      </dsp:txBody>
      <dsp:txXfrm>
        <a:off x="1833234" y="2302610"/>
        <a:ext cx="2868750" cy="832500"/>
      </dsp:txXfrm>
    </dsp:sp>
    <dsp:sp modelId="{E7EC3C98-6499-4374-9169-02F89C8B0A54}">
      <dsp:nvSpPr>
        <dsp:cNvPr id="0" name=""/>
        <dsp:cNvSpPr/>
      </dsp:nvSpPr>
      <dsp:spPr>
        <a:xfrm>
          <a:off x="5763421" y="7610"/>
          <a:ext cx="1749937" cy="17499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6B6E7-31E0-4611-9A78-A80940412C2D}">
      <dsp:nvSpPr>
        <dsp:cNvPr id="0" name=""/>
        <dsp:cNvSpPr/>
      </dsp:nvSpPr>
      <dsp:spPr>
        <a:xfrm>
          <a:off x="6136359" y="38054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3C28DC-185C-4946-BCB4-3B347760B5C7}">
      <dsp:nvSpPr>
        <dsp:cNvPr id="0" name=""/>
        <dsp:cNvSpPr/>
      </dsp:nvSpPr>
      <dsp:spPr>
        <a:xfrm>
          <a:off x="5204015" y="2302610"/>
          <a:ext cx="286875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Ground rules are simple guidelines that improve teamwork and communication. Ground rules may be also known as working agreements, team arrangements, shared expectations, and group understandings.</a:t>
          </a:r>
        </a:p>
      </dsp:txBody>
      <dsp:txXfrm>
        <a:off x="5204015" y="2302610"/>
        <a:ext cx="2868750" cy="8325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AA0E-3CFE-43A2-9006-3A7F7E9DF0D5}"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C45AF-16DA-4ACB-880F-4F1BCA301E83}" type="slidenum">
              <a:rPr lang="en-US" smtClean="0"/>
              <a:t>‹#›</a:t>
            </a:fld>
            <a:endParaRPr lang="en-US"/>
          </a:p>
        </p:txBody>
      </p:sp>
    </p:spTree>
    <p:extLst>
      <p:ext uri="{BB962C8B-B14F-4D97-AF65-F5344CB8AC3E}">
        <p14:creationId xmlns:p14="http://schemas.microsoft.com/office/powerpoint/2010/main" val="135993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1</a:t>
            </a:fld>
            <a:endParaRPr lang="en-US"/>
          </a:p>
        </p:txBody>
      </p:sp>
    </p:spTree>
    <p:extLst>
      <p:ext uri="{BB962C8B-B14F-4D97-AF65-F5344CB8AC3E}">
        <p14:creationId xmlns:p14="http://schemas.microsoft.com/office/powerpoint/2010/main" val="1864541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VM Story</a:t>
            </a:r>
          </a:p>
        </p:txBody>
      </p:sp>
      <p:sp>
        <p:nvSpPr>
          <p:cNvPr id="4" name="Slide Number Placeholder 3"/>
          <p:cNvSpPr>
            <a:spLocks noGrp="1"/>
          </p:cNvSpPr>
          <p:nvPr>
            <p:ph type="sldNum" sz="quarter" idx="5"/>
          </p:nvPr>
        </p:nvSpPr>
        <p:spPr/>
        <p:txBody>
          <a:bodyPr/>
          <a:lstStyle/>
          <a:p>
            <a:fld id="{3C7C45AF-16DA-4ACB-880F-4F1BCA301E83}" type="slidenum">
              <a:rPr lang="en-US" smtClean="0"/>
              <a:t>12</a:t>
            </a:fld>
            <a:endParaRPr lang="en-US"/>
          </a:p>
        </p:txBody>
      </p:sp>
    </p:spTree>
    <p:extLst>
      <p:ext uri="{BB962C8B-B14F-4D97-AF65-F5344CB8AC3E}">
        <p14:creationId xmlns:p14="http://schemas.microsoft.com/office/powerpoint/2010/main" val="2420270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CSV Files</a:t>
            </a:r>
          </a:p>
          <a:p>
            <a:r>
              <a:rPr lang="en-US" dirty="0"/>
              <a:t>Update a row</a:t>
            </a:r>
          </a:p>
        </p:txBody>
      </p:sp>
      <p:sp>
        <p:nvSpPr>
          <p:cNvPr id="4" name="Slide Number Placeholder 3"/>
          <p:cNvSpPr>
            <a:spLocks noGrp="1"/>
          </p:cNvSpPr>
          <p:nvPr>
            <p:ph type="sldNum" sz="quarter" idx="5"/>
          </p:nvPr>
        </p:nvSpPr>
        <p:spPr/>
        <p:txBody>
          <a:bodyPr/>
          <a:lstStyle/>
          <a:p>
            <a:fld id="{3C7C45AF-16DA-4ACB-880F-4F1BCA301E83}" type="slidenum">
              <a:rPr lang="en-US" smtClean="0"/>
              <a:t>14</a:t>
            </a:fld>
            <a:endParaRPr lang="en-US"/>
          </a:p>
        </p:txBody>
      </p:sp>
    </p:spTree>
    <p:extLst>
      <p:ext uri="{BB962C8B-B14F-4D97-AF65-F5344CB8AC3E}">
        <p14:creationId xmlns:p14="http://schemas.microsoft.com/office/powerpoint/2010/main" val="429077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for testing DR, maintaining lower environments, managing resource costs</a:t>
            </a:r>
          </a:p>
        </p:txBody>
      </p:sp>
      <p:sp>
        <p:nvSpPr>
          <p:cNvPr id="4" name="Slide Number Placeholder 3"/>
          <p:cNvSpPr>
            <a:spLocks noGrp="1"/>
          </p:cNvSpPr>
          <p:nvPr>
            <p:ph type="sldNum" sz="quarter" idx="5"/>
          </p:nvPr>
        </p:nvSpPr>
        <p:spPr/>
        <p:txBody>
          <a:bodyPr/>
          <a:lstStyle/>
          <a:p>
            <a:fld id="{3C7C45AF-16DA-4ACB-880F-4F1BCA301E83}" type="slidenum">
              <a:rPr lang="en-US" smtClean="0"/>
              <a:t>15</a:t>
            </a:fld>
            <a:endParaRPr lang="en-US"/>
          </a:p>
        </p:txBody>
      </p:sp>
    </p:spTree>
    <p:extLst>
      <p:ext uri="{BB962C8B-B14F-4D97-AF65-F5344CB8AC3E}">
        <p14:creationId xmlns:p14="http://schemas.microsoft.com/office/powerpoint/2010/main" val="540603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actively maintained? Yes, I am!</a:t>
            </a:r>
          </a:p>
          <a:p>
            <a:endParaRPr lang="en-US" dirty="0"/>
          </a:p>
          <a:p>
            <a:r>
              <a:rPr lang="en-US" dirty="0"/>
              <a:t>This brings up a good point - </a:t>
            </a:r>
            <a:r>
              <a:rPr lang="en-US" dirty="0" err="1"/>
              <a:t>Github</a:t>
            </a:r>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20</a:t>
            </a:fld>
            <a:endParaRPr lang="en-US"/>
          </a:p>
        </p:txBody>
      </p:sp>
    </p:spTree>
    <p:extLst>
      <p:ext uri="{BB962C8B-B14F-4D97-AF65-F5344CB8AC3E}">
        <p14:creationId xmlns:p14="http://schemas.microsoft.com/office/powerpoint/2010/main" val="145500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using </a:t>
            </a:r>
            <a:r>
              <a:rPr lang="en-US"/>
              <a:t>source control</a:t>
            </a:r>
          </a:p>
        </p:txBody>
      </p:sp>
      <p:sp>
        <p:nvSpPr>
          <p:cNvPr id="4" name="Slide Number Placeholder 3"/>
          <p:cNvSpPr>
            <a:spLocks noGrp="1"/>
          </p:cNvSpPr>
          <p:nvPr>
            <p:ph type="sldNum" sz="quarter" idx="5"/>
          </p:nvPr>
        </p:nvSpPr>
        <p:spPr/>
        <p:txBody>
          <a:bodyPr/>
          <a:lstStyle/>
          <a:p>
            <a:fld id="{3C7C45AF-16DA-4ACB-880F-4F1BCA301E83}" type="slidenum">
              <a:rPr lang="en-US" smtClean="0"/>
              <a:t>21</a:t>
            </a:fld>
            <a:endParaRPr lang="en-US"/>
          </a:p>
        </p:txBody>
      </p:sp>
    </p:spTree>
    <p:extLst>
      <p:ext uri="{BB962C8B-B14F-4D97-AF65-F5344CB8AC3E}">
        <p14:creationId xmlns:p14="http://schemas.microsoft.com/office/powerpoint/2010/main" val="115410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a good monitoring tool?</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22</a:t>
            </a:fld>
            <a:endParaRPr lang="en-US"/>
          </a:p>
        </p:txBody>
      </p:sp>
    </p:spTree>
    <p:extLst>
      <p:ext uri="{BB962C8B-B14F-4D97-AF65-F5344CB8AC3E}">
        <p14:creationId xmlns:p14="http://schemas.microsoft.com/office/powerpoint/2010/main" val="322029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26</a:t>
            </a:fld>
            <a:endParaRPr lang="en-US"/>
          </a:p>
        </p:txBody>
      </p:sp>
    </p:spTree>
    <p:extLst>
      <p:ext uri="{BB962C8B-B14F-4D97-AF65-F5344CB8AC3E}">
        <p14:creationId xmlns:p14="http://schemas.microsoft.com/office/powerpoint/2010/main" val="93382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28</a:t>
            </a:fld>
            <a:endParaRPr lang="en-US"/>
          </a:p>
        </p:txBody>
      </p:sp>
    </p:spTree>
    <p:extLst>
      <p:ext uri="{BB962C8B-B14F-4D97-AF65-F5344CB8AC3E}">
        <p14:creationId xmlns:p14="http://schemas.microsoft.com/office/powerpoint/2010/main" val="187269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past the point of spoiler’s for Skywalker right? What Rey should have realized</a:t>
            </a:r>
          </a:p>
        </p:txBody>
      </p:sp>
      <p:sp>
        <p:nvSpPr>
          <p:cNvPr id="4" name="Slide Number Placeholder 3"/>
          <p:cNvSpPr>
            <a:spLocks noGrp="1"/>
          </p:cNvSpPr>
          <p:nvPr>
            <p:ph type="sldNum" sz="quarter" idx="5"/>
          </p:nvPr>
        </p:nvSpPr>
        <p:spPr/>
        <p:txBody>
          <a:bodyPr/>
          <a:lstStyle/>
          <a:p>
            <a:fld id="{3C7C45AF-16DA-4ACB-880F-4F1BCA301E83}" type="slidenum">
              <a:rPr lang="en-US" smtClean="0"/>
              <a:t>29</a:t>
            </a:fld>
            <a:endParaRPr lang="en-US"/>
          </a:p>
        </p:txBody>
      </p:sp>
    </p:spTree>
    <p:extLst>
      <p:ext uri="{BB962C8B-B14F-4D97-AF65-F5344CB8AC3E}">
        <p14:creationId xmlns:p14="http://schemas.microsoft.com/office/powerpoint/2010/main" val="50702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3C7C45AF-16DA-4ACB-880F-4F1BCA301E83}" type="slidenum">
              <a:rPr lang="en-US" smtClean="0"/>
              <a:t>34</a:t>
            </a:fld>
            <a:endParaRPr lang="en-US"/>
          </a:p>
        </p:txBody>
      </p:sp>
    </p:spTree>
    <p:extLst>
      <p:ext uri="{BB962C8B-B14F-4D97-AF65-F5344CB8AC3E}">
        <p14:creationId xmlns:p14="http://schemas.microsoft.com/office/powerpoint/2010/main" val="381403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the Data Engineering Department at GPM: team of nine including </a:t>
            </a:r>
            <a:r>
              <a:rPr lang="en-US" dirty="0" err="1"/>
              <a:t>Devops</a:t>
            </a:r>
            <a:r>
              <a:rPr lang="en-US" dirty="0"/>
              <a:t>, DBAs, and a few full stack </a:t>
            </a:r>
            <a:r>
              <a:rPr lang="en-US" dirty="0" err="1"/>
              <a:t>devs</a:t>
            </a:r>
            <a:endParaRPr lang="en-US" dirty="0"/>
          </a:p>
          <a:p>
            <a:endParaRPr lang="en-US" dirty="0"/>
          </a:p>
          <a:p>
            <a:r>
              <a:rPr lang="en-US" dirty="0"/>
              <a:t>Notice the personal flair here, </a:t>
            </a:r>
            <a:r>
              <a:rPr lang="en-US" dirty="0" err="1"/>
              <a:t>thats</a:t>
            </a:r>
            <a:r>
              <a:rPr lang="en-US" dirty="0"/>
              <a:t> because: All opinions are my own – and that’s a good thing because they are only a little less than wrong.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Spotify/Bose </a:t>
            </a:r>
            <a:r>
              <a:rPr lang="en-US" dirty="0" err="1"/>
              <a:t>Quiest</a:t>
            </a:r>
            <a:r>
              <a:rPr lang="en-US" dirty="0"/>
              <a:t> comfort joke</a:t>
            </a:r>
          </a:p>
          <a:p>
            <a:endParaRPr lang="en-US" dirty="0"/>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2</a:t>
            </a:fld>
            <a:endParaRPr lang="en-US"/>
          </a:p>
        </p:txBody>
      </p:sp>
    </p:spTree>
    <p:extLst>
      <p:ext uri="{BB962C8B-B14F-4D97-AF65-F5344CB8AC3E}">
        <p14:creationId xmlns:p14="http://schemas.microsoft.com/office/powerpoint/2010/main" val="327761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learn VI but this just works. Worlds fastest editor</a:t>
            </a:r>
          </a:p>
        </p:txBody>
      </p:sp>
      <p:sp>
        <p:nvSpPr>
          <p:cNvPr id="4" name="Slide Number Placeholder 3"/>
          <p:cNvSpPr>
            <a:spLocks noGrp="1"/>
          </p:cNvSpPr>
          <p:nvPr>
            <p:ph type="sldNum" sz="quarter" idx="5"/>
          </p:nvPr>
        </p:nvSpPr>
        <p:spPr/>
        <p:txBody>
          <a:bodyPr/>
          <a:lstStyle/>
          <a:p>
            <a:fld id="{3C7C45AF-16DA-4ACB-880F-4F1BCA301E83}" type="slidenum">
              <a:rPr lang="en-US" smtClean="0"/>
              <a:t>35</a:t>
            </a:fld>
            <a:endParaRPr lang="en-US"/>
          </a:p>
        </p:txBody>
      </p:sp>
    </p:spTree>
    <p:extLst>
      <p:ext uri="{BB962C8B-B14F-4D97-AF65-F5344CB8AC3E}">
        <p14:creationId xmlns:p14="http://schemas.microsoft.com/office/powerpoint/2010/main" val="2717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us to all get on the same page before we dive In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3</a:t>
            </a:fld>
            <a:endParaRPr lang="en-US"/>
          </a:p>
        </p:txBody>
      </p:sp>
    </p:spTree>
    <p:extLst>
      <p:ext uri="{BB962C8B-B14F-4D97-AF65-F5344CB8AC3E}">
        <p14:creationId xmlns:p14="http://schemas.microsoft.com/office/powerpoint/2010/main" val="224343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Empowering decentralized, self organizing teams</a:t>
            </a:r>
          </a:p>
          <a:p>
            <a:endParaRPr lang="en-US" dirty="0"/>
          </a:p>
          <a:p>
            <a:r>
              <a:rPr lang="en-US" dirty="0" err="1"/>
              <a:t>Devs</a:t>
            </a:r>
            <a:r>
              <a:rPr lang="en-US" dirty="0"/>
              <a:t> have input into Ops, Ops has input into Dev. Everyone wins</a:t>
            </a:r>
          </a:p>
          <a:p>
            <a:endParaRPr lang="en-US" dirty="0"/>
          </a:p>
          <a:p>
            <a:r>
              <a:rPr lang="en-US" dirty="0"/>
              <a:t>We’re so too busy keeping the lights on to accomplish delivering products</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5</a:t>
            </a:fld>
            <a:endParaRPr lang="en-US"/>
          </a:p>
        </p:txBody>
      </p:sp>
    </p:spTree>
    <p:extLst>
      <p:ext uri="{BB962C8B-B14F-4D97-AF65-F5344CB8AC3E}">
        <p14:creationId xmlns:p14="http://schemas.microsoft.com/office/powerpoint/2010/main" val="108557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Empowering decentralized, self organizing teams</a:t>
            </a:r>
          </a:p>
          <a:p>
            <a:endParaRPr lang="en-US" dirty="0"/>
          </a:p>
          <a:p>
            <a:r>
              <a:rPr lang="en-US" dirty="0" err="1"/>
              <a:t>Devs</a:t>
            </a:r>
            <a:r>
              <a:rPr lang="en-US" dirty="0"/>
              <a:t> have input into Ops, Ops has input into Dev. Everyone wins</a:t>
            </a:r>
          </a:p>
          <a:p>
            <a:endParaRPr lang="en-US" dirty="0"/>
          </a:p>
          <a:p>
            <a:r>
              <a:rPr lang="en-US" dirty="0"/>
              <a:t>Barriers to adopting agile</a:t>
            </a:r>
          </a:p>
          <a:p>
            <a:endParaRPr lang="en-US" dirty="0"/>
          </a:p>
          <a:p>
            <a:r>
              <a:rPr lang="en-US" dirty="0"/>
              <a:t>We’re so too busy keeping the lights on to accomplish delivering products</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6</a:t>
            </a:fld>
            <a:endParaRPr lang="en-US"/>
          </a:p>
        </p:txBody>
      </p:sp>
    </p:spTree>
    <p:extLst>
      <p:ext uri="{BB962C8B-B14F-4D97-AF65-F5344CB8AC3E}">
        <p14:creationId xmlns:p14="http://schemas.microsoft.com/office/powerpoint/2010/main" val="111154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ASAP Experiment</a:t>
            </a:r>
          </a:p>
          <a:p>
            <a:endParaRPr lang="en-US" dirty="0"/>
          </a:p>
          <a:p>
            <a:r>
              <a:rPr lang="en-US" dirty="0"/>
              <a:t>Examples from our team</a:t>
            </a:r>
          </a:p>
          <a:p>
            <a:endParaRPr lang="en-US" dirty="0"/>
          </a:p>
          <a:p>
            <a:r>
              <a:rPr lang="en-US" dirty="0"/>
              <a:t>Working in emergencies</a:t>
            </a:r>
          </a:p>
        </p:txBody>
      </p:sp>
      <p:sp>
        <p:nvSpPr>
          <p:cNvPr id="4" name="Slide Number Placeholder 3"/>
          <p:cNvSpPr>
            <a:spLocks noGrp="1"/>
          </p:cNvSpPr>
          <p:nvPr>
            <p:ph type="sldNum" sz="quarter" idx="5"/>
          </p:nvPr>
        </p:nvSpPr>
        <p:spPr/>
        <p:txBody>
          <a:bodyPr/>
          <a:lstStyle/>
          <a:p>
            <a:fld id="{3C7C45AF-16DA-4ACB-880F-4F1BCA301E83}" type="slidenum">
              <a:rPr lang="en-US" smtClean="0"/>
              <a:t>7</a:t>
            </a:fld>
            <a:endParaRPr lang="en-US"/>
          </a:p>
        </p:txBody>
      </p:sp>
    </p:spTree>
    <p:extLst>
      <p:ext uri="{BB962C8B-B14F-4D97-AF65-F5344CB8AC3E}">
        <p14:creationId xmlns:p14="http://schemas.microsoft.com/office/powerpoint/2010/main" val="284348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a print out of </a:t>
            </a:r>
            <a:r>
              <a:rPr lang="en-US" dirty="0" err="1"/>
              <a:t>elmo</a:t>
            </a:r>
            <a:r>
              <a:rPr lang="en-US" dirty="0"/>
              <a:t> to your next meeting</a:t>
            </a:r>
          </a:p>
        </p:txBody>
      </p:sp>
      <p:sp>
        <p:nvSpPr>
          <p:cNvPr id="4" name="Slide Number Placeholder 3"/>
          <p:cNvSpPr>
            <a:spLocks noGrp="1"/>
          </p:cNvSpPr>
          <p:nvPr>
            <p:ph type="sldNum" sz="quarter" idx="5"/>
          </p:nvPr>
        </p:nvSpPr>
        <p:spPr/>
        <p:txBody>
          <a:bodyPr/>
          <a:lstStyle/>
          <a:p>
            <a:fld id="{3C7C45AF-16DA-4ACB-880F-4F1BCA301E83}" type="slidenum">
              <a:rPr lang="en-US" smtClean="0"/>
              <a:t>8</a:t>
            </a:fld>
            <a:endParaRPr lang="en-US"/>
          </a:p>
        </p:txBody>
      </p:sp>
    </p:spTree>
    <p:extLst>
      <p:ext uri="{BB962C8B-B14F-4D97-AF65-F5344CB8AC3E}">
        <p14:creationId xmlns:p14="http://schemas.microsoft.com/office/powerpoint/2010/main" val="957152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the phoenix project, also in Uncle bob</a:t>
            </a:r>
          </a:p>
        </p:txBody>
      </p:sp>
      <p:sp>
        <p:nvSpPr>
          <p:cNvPr id="4" name="Slide Number Placeholder 3"/>
          <p:cNvSpPr>
            <a:spLocks noGrp="1"/>
          </p:cNvSpPr>
          <p:nvPr>
            <p:ph type="sldNum" sz="quarter" idx="5"/>
          </p:nvPr>
        </p:nvSpPr>
        <p:spPr/>
        <p:txBody>
          <a:bodyPr/>
          <a:lstStyle/>
          <a:p>
            <a:fld id="{3C7C45AF-16DA-4ACB-880F-4F1BCA301E83}" type="slidenum">
              <a:rPr lang="en-US" smtClean="0"/>
              <a:t>9</a:t>
            </a:fld>
            <a:endParaRPr lang="en-US"/>
          </a:p>
        </p:txBody>
      </p:sp>
    </p:spTree>
    <p:extLst>
      <p:ext uri="{BB962C8B-B14F-4D97-AF65-F5344CB8AC3E}">
        <p14:creationId xmlns:p14="http://schemas.microsoft.com/office/powerpoint/2010/main" val="271502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Comes from Toyota. TPM.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Sort - through materials, keeping only the essential items needed to complete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 - Ensure that all items are organized and each item has a designated place.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Shine - Proactive efforts to keep workplace areas clean and orderly to ensure purpose-driven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Standardize - Create a set of standards for both organization and processes. In essence, this is where you take the first three S's and make rules for how and when these tasks will be performed.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Sustain - new practices and conduct audits to maintain discipline.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that said, I want to pivot to some apps </a:t>
            </a:r>
          </a:p>
          <a:p>
            <a:endParaRPr lang="en-US" dirty="0"/>
          </a:p>
        </p:txBody>
      </p:sp>
      <p:sp>
        <p:nvSpPr>
          <p:cNvPr id="4" name="Slide Number Placeholder 3"/>
          <p:cNvSpPr>
            <a:spLocks noGrp="1"/>
          </p:cNvSpPr>
          <p:nvPr>
            <p:ph type="sldNum" sz="quarter" idx="5"/>
          </p:nvPr>
        </p:nvSpPr>
        <p:spPr/>
        <p:txBody>
          <a:bodyPr/>
          <a:lstStyle/>
          <a:p>
            <a:fld id="{3C7C45AF-16DA-4ACB-880F-4F1BCA301E83}" type="slidenum">
              <a:rPr lang="en-US" smtClean="0"/>
              <a:t>10</a:t>
            </a:fld>
            <a:endParaRPr lang="en-US"/>
          </a:p>
        </p:txBody>
      </p:sp>
    </p:spTree>
    <p:extLst>
      <p:ext uri="{BB962C8B-B14F-4D97-AF65-F5344CB8AC3E}">
        <p14:creationId xmlns:p14="http://schemas.microsoft.com/office/powerpoint/2010/main" val="1319064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ellninja/PASS-Jun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ps.apple.com/us/app/groupby/id1227818396#?platform=ipa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rundeck.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dbatools.io/commands/#:~:text=dbatools%20is%20a%20free%20PowerShell,part%20of%20the%20overall%20goal."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ithub.com/spaghettidba/WorkloadToo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topics/ms-sql-server" TargetMode="Externa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SQLUndercover/UndercoverToolbox" TargetMode="External"/><Relationship Id="rId5" Type="http://schemas.openxmlformats.org/officeDocument/2006/relationships/hyperlink" Target="https://github.com/sergiisyrovatchenko/SQLIndexManager" TargetMode="External"/><Relationship Id="rId4" Type="http://schemas.openxmlformats.org/officeDocument/2006/relationships/hyperlink" Target="https://github.com/microsoft/tigertoolbo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www.scrum.org/resources/what-is-scrum" TargetMode="External"/><Relationship Id="rId5" Type="http://schemas.openxmlformats.org/officeDocument/2006/relationships/hyperlink" Target="https://www.agilealliance.org/glossary/business-agility" TargetMode="Externa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zappysys.com/products/ssis-powerpac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heidisql.co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meditor.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hyperlink" Target="https://www.emeditor.com/text-editor-features/large-file-support/large-file-controller/" TargetMode="External"/><Relationship Id="rId7" Type="http://schemas.openxmlformats.org/officeDocument/2006/relationships/hyperlink" Target="https://www.emeditor.com/text-editor-features/more-features/bookmarks/" TargetMode="External"/><Relationship Id="rId2" Type="http://schemas.openxmlformats.org/officeDocument/2006/relationships/hyperlink" Target="https://www.emeditor.com/text-editor-features/large-file-support/files-up-to-248gb/" TargetMode="External"/><Relationship Id="rId1" Type="http://schemas.openxmlformats.org/officeDocument/2006/relationships/slideLayout" Target="../slideLayouts/slideLayout2.xml"/><Relationship Id="rId6" Type="http://schemas.openxmlformats.org/officeDocument/2006/relationships/hyperlink" Target="https://www.emeditor.com/text-editor-features/large-file-support/split-and-combine-files/" TargetMode="External"/><Relationship Id="rId5" Type="http://schemas.openxmlformats.org/officeDocument/2006/relationships/hyperlink" Target="https://www.emeditor.com/text-editor-features/large-file-support/optimized-sort/" TargetMode="External"/><Relationship Id="rId4" Type="http://schemas.openxmlformats.org/officeDocument/2006/relationships/hyperlink" Target="https://www.emeditor.com/text-editor-features/more-features/csv-tsv-dsv/"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gilealliance.org/glossary/business-agil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F0861-9CFC-4CA9-A27C-37B46333EA21}"/>
              </a:ext>
            </a:extLst>
          </p:cNvPr>
          <p:cNvSpPr>
            <a:spLocks noGrp="1"/>
          </p:cNvSpPr>
          <p:nvPr>
            <p:ph type="ctrTitle"/>
          </p:nvPr>
        </p:nvSpPr>
        <p:spPr/>
        <p:txBody>
          <a:bodyPr/>
          <a:lstStyle/>
          <a:p>
            <a:r>
              <a:rPr lang="en-US" dirty="0"/>
              <a:t>The agile dba toolbelt</a:t>
            </a:r>
          </a:p>
        </p:txBody>
      </p:sp>
      <p:sp>
        <p:nvSpPr>
          <p:cNvPr id="6" name="Subtitle 5">
            <a:extLst>
              <a:ext uri="{FF2B5EF4-FFF2-40B4-BE49-F238E27FC236}">
                <a16:creationId xmlns:a16="http://schemas.microsoft.com/office/drawing/2014/main" id="{75C65FB6-08E0-43B8-B5DB-4B6AC52DE874}"/>
              </a:ext>
            </a:extLst>
          </p:cNvPr>
          <p:cNvSpPr>
            <a:spLocks noGrp="1"/>
          </p:cNvSpPr>
          <p:nvPr>
            <p:ph type="subTitle" idx="1"/>
          </p:nvPr>
        </p:nvSpPr>
        <p:spPr/>
        <p:txBody>
          <a:bodyPr/>
          <a:lstStyle/>
          <a:p>
            <a:r>
              <a:rPr lang="en-US" dirty="0"/>
              <a:t>Asheville, NC Beer city </a:t>
            </a:r>
            <a:r>
              <a:rPr lang="en-US" dirty="0" err="1"/>
              <a:t>sql</a:t>
            </a:r>
            <a:r>
              <a:rPr lang="en-US" dirty="0"/>
              <a:t> pass </a:t>
            </a:r>
          </a:p>
          <a:p>
            <a:r>
              <a:rPr lang="en-US" dirty="0">
                <a:hlinkClick r:id="rId3"/>
              </a:rPr>
              <a:t>https://github.com/shellninja/PASS-June</a:t>
            </a:r>
            <a:endParaRPr lang="en-US" dirty="0"/>
          </a:p>
        </p:txBody>
      </p:sp>
    </p:spTree>
    <p:extLst>
      <p:ext uri="{BB962C8B-B14F-4D97-AF65-F5344CB8AC3E}">
        <p14:creationId xmlns:p14="http://schemas.microsoft.com/office/powerpoint/2010/main" val="2855222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 name="Group 17">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9" name="Group 18">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31"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 name="Group 19">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1"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 name="Title 8">
            <a:extLst>
              <a:ext uri="{FF2B5EF4-FFF2-40B4-BE49-F238E27FC236}">
                <a16:creationId xmlns:a16="http://schemas.microsoft.com/office/drawing/2014/main" id="{C3A4CB93-C683-43B3-996A-AFA332EAE66C}"/>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5S</a:t>
            </a:r>
          </a:p>
        </p:txBody>
      </p:sp>
      <p:sp>
        <p:nvSpPr>
          <p:cNvPr id="5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91DD927-D1D3-4C9A-BBE6-E29A2A9EFBF0}"/>
              </a:ext>
            </a:extLst>
          </p:cNvPr>
          <p:cNvPicPr>
            <a:picLocks noGrp="1" noChangeAspect="1"/>
          </p:cNvPicPr>
          <p:nvPr>
            <p:ph idx="1"/>
          </p:nvPr>
        </p:nvPicPr>
        <p:blipFill>
          <a:blip r:embed="rId5"/>
          <a:stretch>
            <a:fillRect/>
          </a:stretch>
        </p:blipFill>
        <p:spPr>
          <a:xfrm>
            <a:off x="1332137" y="1137621"/>
            <a:ext cx="5686083" cy="4577297"/>
          </a:xfrm>
          <a:prstGeom prst="rect">
            <a:avLst/>
          </a:prstGeom>
        </p:spPr>
      </p:pic>
      <p:sp>
        <p:nvSpPr>
          <p:cNvPr id="11" name="Text Placeholder 10">
            <a:extLst>
              <a:ext uri="{FF2B5EF4-FFF2-40B4-BE49-F238E27FC236}">
                <a16:creationId xmlns:a16="http://schemas.microsoft.com/office/drawing/2014/main" id="{CB0A877E-7382-48E6-9E36-34E968FB79F2}"/>
              </a:ext>
            </a:extLst>
          </p:cNvPr>
          <p:cNvSpPr>
            <a:spLocks noGrp="1"/>
          </p:cNvSpPr>
          <p:nvPr>
            <p:ph type="body" sz="half" idx="2"/>
          </p:nvPr>
        </p:nvSpPr>
        <p:spPr>
          <a:xfrm>
            <a:off x="8036041" y="2249487"/>
            <a:ext cx="3281004" cy="3541714"/>
          </a:xfrm>
        </p:spPr>
        <p:txBody>
          <a:bodyPr vert="horz" lIns="91440" tIns="45720" rIns="91440" bIns="45720" rtlCol="0">
            <a:normAutofit/>
          </a:bodyPr>
          <a:lstStyle/>
          <a:p>
            <a:pPr indent="-228600">
              <a:buFont typeface="Arial" panose="020B0604020202020204" pitchFamily="34" charset="0"/>
              <a:buChar char="•"/>
            </a:pPr>
            <a:r>
              <a:rPr lang="en-US" sz="1800" dirty="0"/>
              <a:t>Originated with Toyota</a:t>
            </a:r>
          </a:p>
          <a:p>
            <a:pPr indent="-228600">
              <a:buFont typeface="Arial" panose="020B0604020202020204" pitchFamily="34" charset="0"/>
              <a:buChar char="•"/>
            </a:pPr>
            <a:r>
              <a:rPr lang="en-US" sz="1800" dirty="0"/>
              <a:t>Common in manufacturing but has made it’s way like agile into retail, software, and other markets.</a:t>
            </a:r>
          </a:p>
        </p:txBody>
      </p:sp>
    </p:spTree>
    <p:extLst>
      <p:ext uri="{BB962C8B-B14F-4D97-AF65-F5344CB8AC3E}">
        <p14:creationId xmlns:p14="http://schemas.microsoft.com/office/powerpoint/2010/main" val="170867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BBA0-255E-4810-9F6C-24E1DE0AD04F}"/>
              </a:ext>
            </a:extLst>
          </p:cNvPr>
          <p:cNvSpPr>
            <a:spLocks noGrp="1"/>
          </p:cNvSpPr>
          <p:nvPr>
            <p:ph type="title"/>
          </p:nvPr>
        </p:nvSpPr>
        <p:spPr/>
        <p:txBody>
          <a:bodyPr/>
          <a:lstStyle/>
          <a:p>
            <a:r>
              <a:rPr lang="en-US" dirty="0" err="1"/>
              <a:t>Groupby</a:t>
            </a:r>
            <a:endParaRPr lang="en-US" dirty="0"/>
          </a:p>
        </p:txBody>
      </p:sp>
      <p:sp>
        <p:nvSpPr>
          <p:cNvPr id="4" name="Text Placeholder 3">
            <a:extLst>
              <a:ext uri="{FF2B5EF4-FFF2-40B4-BE49-F238E27FC236}">
                <a16:creationId xmlns:a16="http://schemas.microsoft.com/office/drawing/2014/main" id="{EF1E72DA-DDBA-4DD2-829F-F61F1EBBE5D2}"/>
              </a:ext>
            </a:extLst>
          </p:cNvPr>
          <p:cNvSpPr>
            <a:spLocks noGrp="1"/>
          </p:cNvSpPr>
          <p:nvPr>
            <p:ph type="body" sz="half" idx="2"/>
          </p:nvPr>
        </p:nvSpPr>
        <p:spPr/>
        <p:txBody>
          <a:bodyPr/>
          <a:lstStyle/>
          <a:p>
            <a:r>
              <a:rPr lang="en-US" i="1" dirty="0"/>
              <a:t>GroupBy.org is free technical training by the community, for the community. Volunteer speakers submit abstracts at GroupBy.org and you – the attendee – vote to pick the sessions. Want to present your own session or just vote on others? Join us at GroupBy.org</a:t>
            </a:r>
            <a:endParaRPr lang="en-US" dirty="0"/>
          </a:p>
          <a:p>
            <a:endParaRPr lang="en-US" dirty="0"/>
          </a:p>
          <a:p>
            <a:r>
              <a:rPr lang="en-US" dirty="0">
                <a:hlinkClick r:id="rId2"/>
              </a:rPr>
              <a:t>https://apps.apple.com/us/app/groupby/id1227818396#?platform=ipad</a:t>
            </a:r>
            <a:endParaRPr lang="en-US" dirty="0"/>
          </a:p>
        </p:txBody>
      </p:sp>
      <p:sp>
        <p:nvSpPr>
          <p:cNvPr id="3" name="Content Placeholder 2">
            <a:extLst>
              <a:ext uri="{FF2B5EF4-FFF2-40B4-BE49-F238E27FC236}">
                <a16:creationId xmlns:a16="http://schemas.microsoft.com/office/drawing/2014/main" id="{003E7ADE-6A5A-440B-914A-C61C8A483B3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F539A68-C4A7-40F0-878E-6721F167FA11}"/>
              </a:ext>
            </a:extLst>
          </p:cNvPr>
          <p:cNvPicPr>
            <a:picLocks noChangeAspect="1"/>
          </p:cNvPicPr>
          <p:nvPr/>
        </p:nvPicPr>
        <p:blipFill>
          <a:blip r:embed="rId3"/>
          <a:stretch>
            <a:fillRect/>
          </a:stretch>
        </p:blipFill>
        <p:spPr>
          <a:xfrm>
            <a:off x="5156200" y="1267614"/>
            <a:ext cx="5887272" cy="3848637"/>
          </a:xfrm>
          <a:prstGeom prst="rect">
            <a:avLst/>
          </a:prstGeom>
        </p:spPr>
      </p:pic>
    </p:spTree>
    <p:extLst>
      <p:ext uri="{BB962C8B-B14F-4D97-AF65-F5344CB8AC3E}">
        <p14:creationId xmlns:p14="http://schemas.microsoft.com/office/powerpoint/2010/main" val="351237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74BF-1B4D-44BF-B22D-02CBBB02E803}"/>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3D857E1C-502D-4752-A7F5-2424234DD51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FEBB9DE-130A-44C1-A5EE-21E0FDAC558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Microsoft’s RDP: perfect for on-call rotations</a:t>
            </a:r>
          </a:p>
          <a:p>
            <a:pPr marL="285750" indent="-285750">
              <a:buFont typeface="Arial" panose="020B0604020202020204" pitchFamily="34" charset="0"/>
              <a:buChar char="•"/>
            </a:pPr>
            <a:r>
              <a:rPr lang="en-US" dirty="0"/>
              <a:t>Don’t forget to turn off the lights</a:t>
            </a:r>
          </a:p>
        </p:txBody>
      </p:sp>
      <p:pic>
        <p:nvPicPr>
          <p:cNvPr id="5" name="Picture 4">
            <a:extLst>
              <a:ext uri="{FF2B5EF4-FFF2-40B4-BE49-F238E27FC236}">
                <a16:creationId xmlns:a16="http://schemas.microsoft.com/office/drawing/2014/main" id="{D2B16E4E-84B5-4C03-8E7F-E92C81E39818}"/>
              </a:ext>
            </a:extLst>
          </p:cNvPr>
          <p:cNvPicPr>
            <a:picLocks noChangeAspect="1"/>
          </p:cNvPicPr>
          <p:nvPr/>
        </p:nvPicPr>
        <p:blipFill>
          <a:blip r:embed="rId3"/>
          <a:stretch>
            <a:fillRect/>
          </a:stretch>
        </p:blipFill>
        <p:spPr>
          <a:xfrm>
            <a:off x="6868144" y="2010668"/>
            <a:ext cx="2467319" cy="2362530"/>
          </a:xfrm>
          <a:prstGeom prst="rect">
            <a:avLst/>
          </a:prstGeom>
        </p:spPr>
      </p:pic>
    </p:spTree>
    <p:extLst>
      <p:ext uri="{BB962C8B-B14F-4D97-AF65-F5344CB8AC3E}">
        <p14:creationId xmlns:p14="http://schemas.microsoft.com/office/powerpoint/2010/main" val="29578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A127-1047-4B16-811D-C8A20FFA82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2391AD-5DEB-4787-93AB-133B042BB9C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773E10F-4E51-4A8C-89A2-11261AF3EBE5}"/>
              </a:ext>
            </a:extLst>
          </p:cNvPr>
          <p:cNvSpPr>
            <a:spLocks noGrp="1"/>
          </p:cNvSpPr>
          <p:nvPr>
            <p:ph type="body" sz="half" idx="2"/>
          </p:nvPr>
        </p:nvSpPr>
        <p:spPr/>
        <p:txBody>
          <a:bodyPr/>
          <a:lstStyle/>
          <a:p>
            <a:endParaRPr lang="en-US"/>
          </a:p>
        </p:txBody>
      </p:sp>
      <p:pic>
        <p:nvPicPr>
          <p:cNvPr id="6" name="Picture 5">
            <a:extLst>
              <a:ext uri="{FF2B5EF4-FFF2-40B4-BE49-F238E27FC236}">
                <a16:creationId xmlns:a16="http://schemas.microsoft.com/office/drawing/2014/main" id="{558A6DF0-867A-4D20-93B6-251422AFDB56}"/>
              </a:ext>
            </a:extLst>
          </p:cNvPr>
          <p:cNvPicPr>
            <a:picLocks noChangeAspect="1"/>
          </p:cNvPicPr>
          <p:nvPr/>
        </p:nvPicPr>
        <p:blipFill>
          <a:blip r:embed="rId2"/>
          <a:stretch>
            <a:fillRect/>
          </a:stretch>
        </p:blipFill>
        <p:spPr>
          <a:xfrm>
            <a:off x="1380467" y="1018838"/>
            <a:ext cx="9431066" cy="4820323"/>
          </a:xfrm>
          <a:prstGeom prst="rect">
            <a:avLst/>
          </a:prstGeom>
        </p:spPr>
      </p:pic>
    </p:spTree>
    <p:extLst>
      <p:ext uri="{BB962C8B-B14F-4D97-AF65-F5344CB8AC3E}">
        <p14:creationId xmlns:p14="http://schemas.microsoft.com/office/powerpoint/2010/main" val="40015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8F0A-34CE-48B9-864F-F5946223DE04}"/>
              </a:ext>
            </a:extLst>
          </p:cNvPr>
          <p:cNvSpPr>
            <a:spLocks noGrp="1"/>
          </p:cNvSpPr>
          <p:nvPr>
            <p:ph type="title"/>
          </p:nvPr>
        </p:nvSpPr>
        <p:spPr>
          <a:xfrm>
            <a:off x="1141413" y="618518"/>
            <a:ext cx="9905998" cy="1478570"/>
          </a:xfrm>
        </p:spPr>
        <p:txBody>
          <a:bodyPr>
            <a:normAutofit/>
          </a:bodyPr>
          <a:lstStyle/>
          <a:p>
            <a:r>
              <a:rPr lang="en-US" dirty="0"/>
              <a:t>Automation</a:t>
            </a:r>
          </a:p>
        </p:txBody>
      </p:sp>
      <p:pic>
        <p:nvPicPr>
          <p:cNvPr id="55" name="Graphic 54" descr="CRM Customer Insights App">
            <a:extLst>
              <a:ext uri="{FF2B5EF4-FFF2-40B4-BE49-F238E27FC236}">
                <a16:creationId xmlns:a16="http://schemas.microsoft.com/office/drawing/2014/main" id="{429ED41E-C142-49CC-BE71-A47180EEF1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5E52FAC-BAB2-4734-B978-16D809F82D7A}"/>
              </a:ext>
            </a:extLst>
          </p:cNvPr>
          <p:cNvSpPr>
            <a:spLocks noGrp="1"/>
          </p:cNvSpPr>
          <p:nvPr>
            <p:ph idx="1"/>
          </p:nvPr>
        </p:nvSpPr>
        <p:spPr>
          <a:xfrm>
            <a:off x="6336727" y="2249487"/>
            <a:ext cx="4710683" cy="3541714"/>
          </a:xfrm>
        </p:spPr>
        <p:txBody>
          <a:bodyPr>
            <a:normAutofit/>
          </a:bodyPr>
          <a:lstStyle/>
          <a:p>
            <a:r>
              <a:rPr lang="en-US" dirty="0"/>
              <a:t>How many of you have an SSRS instance running?</a:t>
            </a:r>
          </a:p>
          <a:p>
            <a:r>
              <a:rPr lang="en-US" dirty="0"/>
              <a:t>Ever find yourself doing the same tasks to update a row due to a bug that still isn’t fixed?</a:t>
            </a:r>
          </a:p>
          <a:p>
            <a:r>
              <a:rPr lang="en-US" dirty="0"/>
              <a:t>When was the last time you wrote dashboards for your own DB?</a:t>
            </a:r>
          </a:p>
        </p:txBody>
      </p:sp>
    </p:spTree>
    <p:extLst>
      <p:ext uri="{BB962C8B-B14F-4D97-AF65-F5344CB8AC3E}">
        <p14:creationId xmlns:p14="http://schemas.microsoft.com/office/powerpoint/2010/main" val="253460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5" name="Group 74">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0"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7"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12CB93E5-37D4-466A-9D33-B2136AADE94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t>Automation Platforms</a:t>
            </a:r>
          </a:p>
        </p:txBody>
      </p:sp>
      <p:sp>
        <p:nvSpPr>
          <p:cNvPr id="3" name="Content Placeholder 2">
            <a:extLst>
              <a:ext uri="{FF2B5EF4-FFF2-40B4-BE49-F238E27FC236}">
                <a16:creationId xmlns:a16="http://schemas.microsoft.com/office/drawing/2014/main" id="{D088E495-C3DC-433C-B547-3DE1D5CF3EC1}"/>
              </a:ext>
            </a:extLst>
          </p:cNvPr>
          <p:cNvSpPr>
            <a:spLocks noGrp="1"/>
          </p:cNvSpPr>
          <p:nvPr>
            <p:ph idx="1"/>
          </p:nvPr>
        </p:nvSpPr>
        <p:spPr>
          <a:xfrm>
            <a:off x="8046666" y="3602038"/>
            <a:ext cx="3500301" cy="2052720"/>
          </a:xfrm>
        </p:spPr>
        <p:txBody>
          <a:bodyPr vert="horz" lIns="91440" tIns="45720" rIns="91440" bIns="45720" rtlCol="0">
            <a:normAutofit lnSpcReduction="10000"/>
          </a:bodyPr>
          <a:lstStyle/>
          <a:p>
            <a:pPr marL="0" indent="0">
              <a:buNone/>
            </a:pPr>
            <a:r>
              <a:rPr lang="en-US" sz="1800" cap="all" dirty="0">
                <a:solidFill>
                  <a:schemeClr val="tx2"/>
                </a:solidFill>
              </a:rPr>
              <a:t>Ansible</a:t>
            </a:r>
          </a:p>
          <a:p>
            <a:pPr marL="0" indent="0">
              <a:buNone/>
            </a:pPr>
            <a:r>
              <a:rPr lang="en-US" sz="1800" cap="all" dirty="0">
                <a:solidFill>
                  <a:schemeClr val="tx2"/>
                </a:solidFill>
              </a:rPr>
              <a:t>IT Automation platform backed by RedHat</a:t>
            </a:r>
          </a:p>
          <a:p>
            <a:pPr marL="0" indent="0">
              <a:buNone/>
            </a:pPr>
            <a:r>
              <a:rPr lang="en-US" sz="1800" cap="all" dirty="0">
                <a:solidFill>
                  <a:schemeClr val="tx2"/>
                </a:solidFill>
              </a:rPr>
              <a:t>Zero Agents</a:t>
            </a:r>
          </a:p>
          <a:p>
            <a:pPr marL="0" indent="0">
              <a:buNone/>
            </a:pPr>
            <a:r>
              <a:rPr lang="en-US" sz="1800" cap="all" dirty="0">
                <a:solidFill>
                  <a:schemeClr val="tx2"/>
                </a:solidFill>
              </a:rPr>
              <a:t>Playbooks</a:t>
            </a:r>
          </a:p>
        </p:txBody>
      </p:sp>
      <p:sp>
        <p:nvSpPr>
          <p:cNvPr id="131"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nsible Tower | Ansible.com">
            <a:extLst>
              <a:ext uri="{FF2B5EF4-FFF2-40B4-BE49-F238E27FC236}">
                <a16:creationId xmlns:a16="http://schemas.microsoft.com/office/drawing/2014/main" id="{1A02DEA8-086B-4187-817E-68FCD6DE2F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18988" y="1270640"/>
            <a:ext cx="6112382" cy="430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7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B93E5-37D4-466A-9D33-B2136AADE945}"/>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4000" dirty="0"/>
              <a:t>Automation Platforms</a:t>
            </a:r>
          </a:p>
        </p:txBody>
      </p:sp>
      <p:sp>
        <p:nvSpPr>
          <p:cNvPr id="136"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DD370698-AD97-445C-A676-8A3435554D4C}"/>
              </a:ext>
            </a:extLst>
          </p:cNvPr>
          <p:cNvPicPr>
            <a:picLocks noChangeAspect="1"/>
          </p:cNvPicPr>
          <p:nvPr/>
        </p:nvPicPr>
        <p:blipFill>
          <a:blip r:embed="rId3"/>
          <a:stretch>
            <a:fillRect/>
          </a:stretch>
        </p:blipFill>
        <p:spPr>
          <a:xfrm>
            <a:off x="1118988" y="1531431"/>
            <a:ext cx="6112382" cy="3789677"/>
          </a:xfrm>
          <a:prstGeom prst="rect">
            <a:avLst/>
          </a:prstGeom>
        </p:spPr>
      </p:pic>
      <p:sp>
        <p:nvSpPr>
          <p:cNvPr id="3" name="Content Placeholder 2">
            <a:extLst>
              <a:ext uri="{FF2B5EF4-FFF2-40B4-BE49-F238E27FC236}">
                <a16:creationId xmlns:a16="http://schemas.microsoft.com/office/drawing/2014/main" id="{D088E495-C3DC-433C-B547-3DE1D5CF3EC1}"/>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r>
              <a:rPr lang="en-US" sz="1800" cap="all" dirty="0" err="1">
                <a:solidFill>
                  <a:schemeClr val="tx2"/>
                </a:solidFill>
              </a:rPr>
              <a:t>Rundeck</a:t>
            </a:r>
            <a:r>
              <a:rPr lang="en-US" sz="1800" cap="all" dirty="0">
                <a:solidFill>
                  <a:schemeClr val="tx2"/>
                </a:solidFill>
              </a:rPr>
              <a:t> [</a:t>
            </a:r>
            <a:r>
              <a:rPr lang="en-US" sz="1800" cap="all" dirty="0">
                <a:solidFill>
                  <a:schemeClr val="tx2"/>
                </a:solidFill>
                <a:hlinkClick r:id="rId4"/>
              </a:rPr>
              <a:t>Link</a:t>
            </a:r>
            <a:r>
              <a:rPr lang="en-US" sz="1800" cap="all" dirty="0">
                <a:solidFill>
                  <a:schemeClr val="tx2"/>
                </a:solidFill>
              </a:rPr>
              <a:t>]</a:t>
            </a:r>
          </a:p>
          <a:p>
            <a:pPr marL="0" indent="0">
              <a:buNone/>
            </a:pPr>
            <a:r>
              <a:rPr lang="en-US" sz="1800" cap="all" dirty="0">
                <a:solidFill>
                  <a:schemeClr val="tx2"/>
                </a:solidFill>
              </a:rPr>
              <a:t>Ansible on Easy mode</a:t>
            </a:r>
          </a:p>
          <a:p>
            <a:pPr marL="0" indent="0">
              <a:buNone/>
            </a:pPr>
            <a:r>
              <a:rPr lang="en-US" sz="1800" cap="all" dirty="0">
                <a:solidFill>
                  <a:schemeClr val="tx2"/>
                </a:solidFill>
              </a:rPr>
              <a:t>“Runbooks” -&gt; Jobs</a:t>
            </a:r>
          </a:p>
          <a:p>
            <a:pPr marL="0" indent="0">
              <a:buNone/>
            </a:pPr>
            <a:endParaRPr lang="en-US" sz="1800" cap="all" dirty="0"/>
          </a:p>
        </p:txBody>
      </p:sp>
    </p:spTree>
    <p:extLst>
      <p:ext uri="{BB962C8B-B14F-4D97-AF65-F5344CB8AC3E}">
        <p14:creationId xmlns:p14="http://schemas.microsoft.com/office/powerpoint/2010/main" val="407293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0E87-B160-469F-8275-E21D5DE09E7B}"/>
              </a:ext>
            </a:extLst>
          </p:cNvPr>
          <p:cNvSpPr>
            <a:spLocks noGrp="1"/>
          </p:cNvSpPr>
          <p:nvPr>
            <p:ph type="title"/>
          </p:nvPr>
        </p:nvSpPr>
        <p:spPr>
          <a:xfrm>
            <a:off x="1141413" y="618517"/>
            <a:ext cx="2877336" cy="5507328"/>
          </a:xfrm>
        </p:spPr>
        <p:txBody>
          <a:bodyPr>
            <a:normAutofit/>
          </a:bodyPr>
          <a:lstStyle/>
          <a:p>
            <a:endParaRPr lang="en-US" dirty="0"/>
          </a:p>
        </p:txBody>
      </p:sp>
      <p:pic>
        <p:nvPicPr>
          <p:cNvPr id="6" name="Content Placeholder 5">
            <a:extLst>
              <a:ext uri="{FF2B5EF4-FFF2-40B4-BE49-F238E27FC236}">
                <a16:creationId xmlns:a16="http://schemas.microsoft.com/office/drawing/2014/main" id="{6B23F8EE-C096-42AF-8A5A-6BC6F004BBD2}"/>
              </a:ext>
            </a:extLst>
          </p:cNvPr>
          <p:cNvPicPr>
            <a:picLocks noChangeAspect="1"/>
          </p:cNvPicPr>
          <p:nvPr/>
        </p:nvPicPr>
        <p:blipFill>
          <a:blip r:embed="rId3"/>
          <a:stretch>
            <a:fillRect/>
          </a:stretch>
        </p:blipFill>
        <p:spPr>
          <a:xfrm>
            <a:off x="1141413" y="618517"/>
            <a:ext cx="4186206" cy="55073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43FCE065-CC35-4FBA-BE71-6AF0294045D4}"/>
              </a:ext>
            </a:extLst>
          </p:cNvPr>
          <p:cNvPicPr>
            <a:picLocks noChangeAspect="1"/>
          </p:cNvPicPr>
          <p:nvPr/>
        </p:nvPicPr>
        <p:blipFill>
          <a:blip r:embed="rId4"/>
          <a:stretch>
            <a:fillRect/>
          </a:stretch>
        </p:blipFill>
        <p:spPr>
          <a:xfrm>
            <a:off x="6864383" y="796841"/>
            <a:ext cx="3435379" cy="101438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a:extLst>
              <a:ext uri="{FF2B5EF4-FFF2-40B4-BE49-F238E27FC236}">
                <a16:creationId xmlns:a16="http://schemas.microsoft.com/office/drawing/2014/main" id="{2F02D8D9-7AC2-4276-9EA9-AA6B71C8F89E}"/>
              </a:ext>
            </a:extLst>
          </p:cNvPr>
          <p:cNvSpPr>
            <a:spLocks noGrp="1"/>
          </p:cNvSpPr>
          <p:nvPr>
            <p:ph idx="1"/>
          </p:nvPr>
        </p:nvSpPr>
        <p:spPr>
          <a:xfrm>
            <a:off x="5502644" y="2194318"/>
            <a:ext cx="7034485" cy="3782778"/>
          </a:xfrm>
        </p:spPr>
        <p:txBody>
          <a:bodyPr>
            <a:normAutofit/>
          </a:bodyPr>
          <a:lstStyle/>
          <a:p>
            <a:pPr marL="0" indent="0">
              <a:buNone/>
            </a:pPr>
            <a:r>
              <a:rPr lang="en-US" b="1" dirty="0" err="1"/>
              <a:t>dbatools</a:t>
            </a:r>
            <a:r>
              <a:rPr lang="en-US" dirty="0"/>
              <a:t> is a free PowerShell module with over 500 SQL Server best practice, administration, development and migration commands included. [</a:t>
            </a:r>
            <a:r>
              <a:rPr lang="en-US" dirty="0">
                <a:hlinkClick r:id="rId5"/>
              </a:rPr>
              <a:t>Link</a:t>
            </a:r>
            <a:r>
              <a:rPr lang="en-US" dirty="0"/>
              <a:t>]</a:t>
            </a:r>
          </a:p>
        </p:txBody>
      </p:sp>
    </p:spTree>
    <p:extLst>
      <p:ext uri="{BB962C8B-B14F-4D97-AF65-F5344CB8AC3E}">
        <p14:creationId xmlns:p14="http://schemas.microsoft.com/office/powerpoint/2010/main" val="389643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A0A8-A23F-4D75-935F-CEA15DD5CBD0}"/>
              </a:ext>
            </a:extLst>
          </p:cNvPr>
          <p:cNvSpPr>
            <a:spLocks noGrp="1"/>
          </p:cNvSpPr>
          <p:nvPr>
            <p:ph type="title"/>
          </p:nvPr>
        </p:nvSpPr>
        <p:spPr>
          <a:xfrm>
            <a:off x="1141413" y="618518"/>
            <a:ext cx="9905998" cy="1478570"/>
          </a:xfrm>
        </p:spPr>
        <p:txBody>
          <a:bodyPr>
            <a:normAutofit/>
          </a:bodyPr>
          <a:lstStyle/>
          <a:p>
            <a:r>
              <a:rPr lang="en-US" dirty="0"/>
              <a:t>Testing better</a:t>
            </a:r>
          </a:p>
        </p:txBody>
      </p:sp>
      <p:pic>
        <p:nvPicPr>
          <p:cNvPr id="4" name="Picture 3">
            <a:extLst>
              <a:ext uri="{FF2B5EF4-FFF2-40B4-BE49-F238E27FC236}">
                <a16:creationId xmlns:a16="http://schemas.microsoft.com/office/drawing/2014/main" id="{C9766638-9552-4AD6-843A-8788B39A0913}"/>
              </a:ext>
            </a:extLst>
          </p:cNvPr>
          <p:cNvPicPr>
            <a:picLocks noChangeAspect="1"/>
          </p:cNvPicPr>
          <p:nvPr/>
        </p:nvPicPr>
        <p:blipFill>
          <a:blip r:embed="rId3"/>
          <a:stretch>
            <a:fillRect/>
          </a:stretch>
        </p:blipFill>
        <p:spPr>
          <a:xfrm>
            <a:off x="1463436" y="2249487"/>
            <a:ext cx="404518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9FF17AD9-B148-49C9-A34F-360586A12E61}"/>
              </a:ext>
            </a:extLst>
          </p:cNvPr>
          <p:cNvSpPr>
            <a:spLocks noGrp="1"/>
          </p:cNvSpPr>
          <p:nvPr>
            <p:ph idx="1"/>
          </p:nvPr>
        </p:nvSpPr>
        <p:spPr>
          <a:xfrm>
            <a:off x="6336727" y="2249487"/>
            <a:ext cx="4710683" cy="3541714"/>
          </a:xfrm>
        </p:spPr>
        <p:txBody>
          <a:bodyPr>
            <a:normAutofit/>
          </a:bodyPr>
          <a:lstStyle/>
          <a:p>
            <a:r>
              <a:rPr lang="en-US" dirty="0"/>
              <a:t>A/B Testing DB performance pre-release using distributed replay</a:t>
            </a:r>
          </a:p>
          <a:p>
            <a:r>
              <a:rPr lang="en-US" dirty="0"/>
              <a:t>Workload Tools: </a:t>
            </a:r>
            <a:r>
              <a:rPr lang="en-US" dirty="0">
                <a:hlinkClick r:id="rId4"/>
              </a:rPr>
              <a:t>https://github.com/spaghettidba/WorkloadTools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30404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F623-2C67-4AE6-A768-B5EA0FD2ACFB}"/>
              </a:ext>
            </a:extLst>
          </p:cNvPr>
          <p:cNvSpPr>
            <a:spLocks noGrp="1"/>
          </p:cNvSpPr>
          <p:nvPr>
            <p:ph type="title"/>
          </p:nvPr>
        </p:nvSpPr>
        <p:spPr>
          <a:xfrm>
            <a:off x="6569957" y="618518"/>
            <a:ext cx="4747088" cy="1478570"/>
          </a:xfrm>
        </p:spPr>
        <p:txBody>
          <a:bodyPr>
            <a:normAutofit/>
          </a:bodyPr>
          <a:lstStyle/>
          <a:p>
            <a:r>
              <a:rPr lang="en-US" dirty="0"/>
              <a:t>Analyze results</a:t>
            </a:r>
          </a:p>
        </p:txBody>
      </p:sp>
      <p:sp>
        <p:nvSpPr>
          <p:cNvPr id="10" name="Round Diagonal Corner Rectangle 9">
            <a:extLst>
              <a:ext uri="{FF2B5EF4-FFF2-40B4-BE49-F238E27FC236}">
                <a16:creationId xmlns:a16="http://schemas.microsoft.com/office/drawing/2014/main" id="{C16B00BF-AF6E-430A-80B1-9D3C789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9F24BD-0F93-4BBA-9FBC-24890FD09E96}"/>
              </a:ext>
            </a:extLst>
          </p:cNvPr>
          <p:cNvPicPr>
            <a:picLocks noChangeAspect="1"/>
          </p:cNvPicPr>
          <p:nvPr/>
        </p:nvPicPr>
        <p:blipFill>
          <a:blip r:embed="rId3"/>
          <a:stretch>
            <a:fillRect/>
          </a:stretch>
        </p:blipFill>
        <p:spPr>
          <a:xfrm>
            <a:off x="1928841" y="1147146"/>
            <a:ext cx="3015877" cy="2201590"/>
          </a:xfrm>
          <a:prstGeom prst="rect">
            <a:avLst/>
          </a:prstGeom>
        </p:spPr>
      </p:pic>
      <p:pic>
        <p:nvPicPr>
          <p:cNvPr id="4" name="Picture 3">
            <a:extLst>
              <a:ext uri="{FF2B5EF4-FFF2-40B4-BE49-F238E27FC236}">
                <a16:creationId xmlns:a16="http://schemas.microsoft.com/office/drawing/2014/main" id="{66841E61-8A9D-4565-8951-621DD426312D}"/>
              </a:ext>
            </a:extLst>
          </p:cNvPr>
          <p:cNvPicPr>
            <a:picLocks noChangeAspect="1"/>
          </p:cNvPicPr>
          <p:nvPr/>
        </p:nvPicPr>
        <p:blipFill>
          <a:blip r:embed="rId4"/>
          <a:stretch>
            <a:fillRect/>
          </a:stretch>
        </p:blipFill>
        <p:spPr>
          <a:xfrm>
            <a:off x="1923659" y="3513327"/>
            <a:ext cx="3026241" cy="2201591"/>
          </a:xfrm>
          <a:prstGeom prst="rect">
            <a:avLst/>
          </a:prstGeom>
        </p:spPr>
      </p:pic>
      <p:sp>
        <p:nvSpPr>
          <p:cNvPr id="3" name="Content Placeholder 2">
            <a:extLst>
              <a:ext uri="{FF2B5EF4-FFF2-40B4-BE49-F238E27FC236}">
                <a16:creationId xmlns:a16="http://schemas.microsoft.com/office/drawing/2014/main" id="{DB93311E-1347-43F3-B351-7FF48A7D6BCB}"/>
              </a:ext>
            </a:extLst>
          </p:cNvPr>
          <p:cNvSpPr>
            <a:spLocks noGrp="1"/>
          </p:cNvSpPr>
          <p:nvPr>
            <p:ph idx="1"/>
          </p:nvPr>
        </p:nvSpPr>
        <p:spPr>
          <a:xfrm>
            <a:off x="6569957" y="2249487"/>
            <a:ext cx="4747087" cy="3541714"/>
          </a:xfrm>
        </p:spPr>
        <p:txBody>
          <a:bodyPr>
            <a:normAutofit/>
          </a:bodyPr>
          <a:lstStyle/>
          <a:p>
            <a:r>
              <a:rPr lang="en-US" dirty="0"/>
              <a:t>Query capture to schemas baseline/benchmark</a:t>
            </a:r>
          </a:p>
          <a:p>
            <a:r>
              <a:rPr lang="en-US" dirty="0"/>
              <a:t>Captures are more extensible</a:t>
            </a:r>
          </a:p>
          <a:p>
            <a:endParaRPr lang="en-US" dirty="0"/>
          </a:p>
          <a:p>
            <a:endParaRPr lang="en-US" dirty="0"/>
          </a:p>
        </p:txBody>
      </p:sp>
    </p:spTree>
    <p:extLst>
      <p:ext uri="{BB962C8B-B14F-4D97-AF65-F5344CB8AC3E}">
        <p14:creationId xmlns:p14="http://schemas.microsoft.com/office/powerpoint/2010/main" val="170081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2133-3098-4FCC-BBFE-F973D7E4DA3B}"/>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dirty="0"/>
              <a:t>The agile dba Toolbelt</a:t>
            </a:r>
          </a:p>
        </p:txBody>
      </p:sp>
      <p:sp>
        <p:nvSpPr>
          <p:cNvPr id="3" name="Subtitle 2">
            <a:extLst>
              <a:ext uri="{FF2B5EF4-FFF2-40B4-BE49-F238E27FC236}">
                <a16:creationId xmlns:a16="http://schemas.microsoft.com/office/drawing/2014/main" id="{71050616-D480-4011-898B-50EA5142D926}"/>
              </a:ext>
            </a:extLst>
          </p:cNvPr>
          <p:cNvSpPr>
            <a:spLocks noGrp="1"/>
          </p:cNvSpPr>
          <p:nvPr>
            <p:ph sz="half" idx="1"/>
          </p:nvPr>
        </p:nvSpPr>
        <p:spPr>
          <a:xfrm>
            <a:off x="5215467" y="1093788"/>
            <a:ext cx="5831944" cy="4697413"/>
          </a:xfrm>
        </p:spPr>
        <p:txBody>
          <a:bodyPr vert="horz" lIns="91440" tIns="45720" rIns="91440" bIns="45720" rtlCol="0">
            <a:normAutofit/>
          </a:bodyPr>
          <a:lstStyle/>
          <a:p>
            <a:pPr marL="0" indent="0">
              <a:lnSpc>
                <a:spcPct val="110000"/>
              </a:lnSpc>
              <a:buNone/>
            </a:pPr>
            <a:r>
              <a:rPr lang="en-US" sz="2800" dirty="0"/>
              <a:t>David Hawthorne</a:t>
            </a:r>
            <a:br>
              <a:rPr lang="en-US" dirty="0"/>
            </a:br>
            <a:r>
              <a:rPr lang="en-US" sz="1600" dirty="0"/>
              <a:t>Database Architect, GPM Corp.</a:t>
            </a:r>
          </a:p>
          <a:p>
            <a:pPr marL="0">
              <a:lnSpc>
                <a:spcPct val="110000"/>
              </a:lnSpc>
            </a:pPr>
            <a:endParaRPr lang="en-US" dirty="0"/>
          </a:p>
          <a:p>
            <a:pPr marL="0" indent="0">
              <a:lnSpc>
                <a:spcPct val="110000"/>
              </a:lnSpc>
              <a:buNone/>
            </a:pPr>
            <a:r>
              <a:rPr lang="en-US" dirty="0"/>
              <a:t>All these facts are opinions and all the opinions are my own!</a:t>
            </a:r>
          </a:p>
          <a:p>
            <a:pPr marL="0" indent="0">
              <a:lnSpc>
                <a:spcPct val="110000"/>
              </a:lnSpc>
              <a:buNone/>
            </a:pPr>
            <a:endParaRPr lang="en-US" dirty="0"/>
          </a:p>
          <a:p>
            <a:pPr marL="0" indent="0">
              <a:lnSpc>
                <a:spcPct val="110000"/>
              </a:lnSpc>
              <a:buNone/>
            </a:pPr>
            <a:r>
              <a:rPr lang="en-US" dirty="0"/>
              <a:t>Email: david@davidhawthorne.com</a:t>
            </a:r>
            <a:br>
              <a:rPr lang="en-US" dirty="0"/>
            </a:br>
            <a:r>
              <a:rPr lang="en-US" dirty="0" err="1"/>
              <a:t>Linkedin</a:t>
            </a:r>
            <a:r>
              <a:rPr lang="en-US" dirty="0"/>
              <a:t>: davidhawthorne.com</a:t>
            </a:r>
            <a:br>
              <a:rPr lang="en-US" dirty="0"/>
            </a:br>
            <a:r>
              <a:rPr lang="en-US" dirty="0" err="1"/>
              <a:t>Github</a:t>
            </a:r>
            <a:r>
              <a:rPr lang="en-US" dirty="0"/>
              <a:t>: @</a:t>
            </a:r>
            <a:r>
              <a:rPr lang="en-US" dirty="0" err="1"/>
              <a:t>shellninja</a:t>
            </a:r>
            <a:br>
              <a:rPr lang="en-US" dirty="0"/>
            </a:br>
            <a:r>
              <a:rPr lang="en-US" dirty="0" err="1"/>
              <a:t>StackOverflow</a:t>
            </a:r>
            <a:r>
              <a:rPr lang="en-US" dirty="0"/>
              <a:t>: @</a:t>
            </a:r>
            <a:r>
              <a:rPr lang="en-US" dirty="0" err="1"/>
              <a:t>ShellNinja</a:t>
            </a:r>
            <a:endParaRPr lang="en-US" dirty="0"/>
          </a:p>
        </p:txBody>
      </p:sp>
    </p:spTree>
    <p:extLst>
      <p:ext uri="{BB962C8B-B14F-4D97-AF65-F5344CB8AC3E}">
        <p14:creationId xmlns:p14="http://schemas.microsoft.com/office/powerpoint/2010/main" val="129504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6122-FBA3-4365-9267-6EB46E33A57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1462AF7-2357-4A8E-B0F6-C1AEE491B034}"/>
              </a:ext>
            </a:extLst>
          </p:cNvPr>
          <p:cNvPicPr>
            <a:picLocks noChangeAspect="1"/>
          </p:cNvPicPr>
          <p:nvPr/>
        </p:nvPicPr>
        <p:blipFill>
          <a:blip r:embed="rId3"/>
          <a:stretch>
            <a:fillRect/>
          </a:stretch>
        </p:blipFill>
        <p:spPr>
          <a:xfrm>
            <a:off x="1232809" y="780680"/>
            <a:ext cx="9726382" cy="5296639"/>
          </a:xfrm>
          <a:prstGeom prst="rect">
            <a:avLst/>
          </a:prstGeom>
        </p:spPr>
      </p:pic>
    </p:spTree>
    <p:extLst>
      <p:ext uri="{BB962C8B-B14F-4D97-AF65-F5344CB8AC3E}">
        <p14:creationId xmlns:p14="http://schemas.microsoft.com/office/powerpoint/2010/main" val="18017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65AA-0340-48BD-AC90-EAD9DCE46F07}"/>
              </a:ext>
            </a:extLst>
          </p:cNvPr>
          <p:cNvSpPr>
            <a:spLocks noGrp="1"/>
          </p:cNvSpPr>
          <p:nvPr>
            <p:ph type="title"/>
          </p:nvPr>
        </p:nvSpPr>
        <p:spPr/>
        <p:txBody>
          <a:bodyPr/>
          <a:lstStyle/>
          <a:p>
            <a:r>
              <a:rPr lang="en-US" dirty="0"/>
              <a:t>Social Coding</a:t>
            </a:r>
            <a:br>
              <a:rPr lang="en-US" dirty="0"/>
            </a:br>
            <a:r>
              <a:rPr lang="en-US" dirty="0">
                <a:hlinkClick r:id="rId3"/>
              </a:rPr>
              <a:t>https://github.com/topics/ms-sql-server</a:t>
            </a:r>
            <a:endParaRPr lang="en-US" dirty="0"/>
          </a:p>
        </p:txBody>
      </p:sp>
      <p:sp>
        <p:nvSpPr>
          <p:cNvPr id="3" name="Content Placeholder 2">
            <a:extLst>
              <a:ext uri="{FF2B5EF4-FFF2-40B4-BE49-F238E27FC236}">
                <a16:creationId xmlns:a16="http://schemas.microsoft.com/office/drawing/2014/main" id="{5E39BC88-DAF2-4EA2-9AC2-05E27B2C9260}"/>
              </a:ext>
            </a:extLst>
          </p:cNvPr>
          <p:cNvSpPr>
            <a:spLocks noGrp="1"/>
          </p:cNvSpPr>
          <p:nvPr>
            <p:ph idx="1"/>
          </p:nvPr>
        </p:nvSpPr>
        <p:spPr/>
        <p:txBody>
          <a:bodyPr>
            <a:normAutofit lnSpcReduction="10000"/>
          </a:bodyPr>
          <a:lstStyle/>
          <a:p>
            <a:r>
              <a:rPr lang="en-US" dirty="0">
                <a:hlinkClick r:id="rId4"/>
              </a:rPr>
              <a:t>https://github.com/microsoft/tigertoolbox</a:t>
            </a:r>
            <a:endParaRPr lang="en-US" dirty="0"/>
          </a:p>
          <a:p>
            <a:pPr lvl="1"/>
            <a:r>
              <a:rPr lang="en-US" dirty="0"/>
              <a:t>Microsoft’s Tiger Team for SQL Server</a:t>
            </a:r>
          </a:p>
          <a:p>
            <a:pPr lvl="1"/>
            <a:r>
              <a:rPr lang="en-US" dirty="0"/>
              <a:t>Deep dive into SQL Server internals</a:t>
            </a:r>
          </a:p>
          <a:p>
            <a:r>
              <a:rPr lang="en-US" dirty="0">
                <a:hlinkClick r:id="rId5"/>
              </a:rPr>
              <a:t>https://github.com/sergiisyrovatchenko/SQLIndexManager</a:t>
            </a:r>
            <a:endParaRPr lang="en-US" dirty="0"/>
          </a:p>
          <a:p>
            <a:pPr lvl="1"/>
            <a:r>
              <a:rPr lang="en-US" dirty="0"/>
              <a:t>GUI for index analysis and maintenance</a:t>
            </a:r>
          </a:p>
          <a:p>
            <a:r>
              <a:rPr lang="en-US" dirty="0">
                <a:hlinkClick r:id="rId6"/>
              </a:rPr>
              <a:t>https://github.com/SQLUndercover/UndercoverToolbox</a:t>
            </a:r>
            <a:endParaRPr lang="en-US" dirty="0"/>
          </a:p>
          <a:p>
            <a:pPr lvl="1"/>
            <a:r>
              <a:rPr lang="en-US" dirty="0"/>
              <a:t>The SQL Undercover Toolbox comprises of a collection of scripts, stored procedures and functions designed to make your life as a DBA easier.</a:t>
            </a:r>
          </a:p>
        </p:txBody>
      </p:sp>
      <p:pic>
        <p:nvPicPr>
          <p:cNvPr id="4" name="Picture 3">
            <a:extLst>
              <a:ext uri="{FF2B5EF4-FFF2-40B4-BE49-F238E27FC236}">
                <a16:creationId xmlns:a16="http://schemas.microsoft.com/office/drawing/2014/main" id="{3D17090D-888E-4DFD-8BEB-1858FE941F5E}"/>
              </a:ext>
            </a:extLst>
          </p:cNvPr>
          <p:cNvPicPr>
            <a:picLocks noChangeAspect="1"/>
          </p:cNvPicPr>
          <p:nvPr/>
        </p:nvPicPr>
        <p:blipFill>
          <a:blip r:embed="rId7"/>
          <a:stretch>
            <a:fillRect/>
          </a:stretch>
        </p:blipFill>
        <p:spPr>
          <a:xfrm>
            <a:off x="1141412" y="1873219"/>
            <a:ext cx="3496163" cy="447737"/>
          </a:xfrm>
          <a:prstGeom prst="rect">
            <a:avLst/>
          </a:prstGeom>
        </p:spPr>
      </p:pic>
    </p:spTree>
    <p:extLst>
      <p:ext uri="{BB962C8B-B14F-4D97-AF65-F5344CB8AC3E}">
        <p14:creationId xmlns:p14="http://schemas.microsoft.com/office/powerpoint/2010/main" val="212494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D089-D50B-4246-92C0-5DCFDD44C61E}"/>
              </a:ext>
            </a:extLst>
          </p:cNvPr>
          <p:cNvSpPr>
            <a:spLocks noGrp="1"/>
          </p:cNvSpPr>
          <p:nvPr>
            <p:ph type="title"/>
          </p:nvPr>
        </p:nvSpPr>
        <p:spPr>
          <a:xfrm>
            <a:off x="1141413" y="618518"/>
            <a:ext cx="9905998" cy="1478570"/>
          </a:xfrm>
        </p:spPr>
        <p:txBody>
          <a:bodyPr>
            <a:normAutofit/>
          </a:bodyPr>
          <a:lstStyle/>
          <a:p>
            <a:r>
              <a:rPr lang="en-US" dirty="0"/>
              <a:t>Monitoring tools</a:t>
            </a:r>
          </a:p>
        </p:txBody>
      </p:sp>
      <p:pic>
        <p:nvPicPr>
          <p:cNvPr id="7" name="Graphic 6" descr="Laptop Secure">
            <a:extLst>
              <a:ext uri="{FF2B5EF4-FFF2-40B4-BE49-F238E27FC236}">
                <a16:creationId xmlns:a16="http://schemas.microsoft.com/office/drawing/2014/main" id="{4FED33A3-F21A-4DE0-9034-4A715EE11F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FC5619F0-8531-4F17-BA5E-A2FB9C053FC2}"/>
              </a:ext>
            </a:extLst>
          </p:cNvPr>
          <p:cNvSpPr>
            <a:spLocks noGrp="1"/>
          </p:cNvSpPr>
          <p:nvPr>
            <p:ph idx="1"/>
          </p:nvPr>
        </p:nvSpPr>
        <p:spPr>
          <a:xfrm>
            <a:off x="6336727" y="2249487"/>
            <a:ext cx="4710683" cy="3541714"/>
          </a:xfrm>
        </p:spPr>
        <p:txBody>
          <a:bodyPr>
            <a:normAutofit/>
          </a:bodyPr>
          <a:lstStyle/>
          <a:p>
            <a:r>
              <a:rPr lang="en-US" dirty="0"/>
              <a:t>User friendly “Current Status”</a:t>
            </a:r>
          </a:p>
          <a:p>
            <a:r>
              <a:rPr lang="en-US" dirty="0"/>
              <a:t>Historical</a:t>
            </a:r>
          </a:p>
          <a:p>
            <a:r>
              <a:rPr lang="en-US" dirty="0"/>
              <a:t>Easily identifies issues and problems. Automated alerts</a:t>
            </a:r>
          </a:p>
        </p:txBody>
      </p:sp>
    </p:spTree>
    <p:extLst>
      <p:ext uri="{BB962C8B-B14F-4D97-AF65-F5344CB8AC3E}">
        <p14:creationId xmlns:p14="http://schemas.microsoft.com/office/powerpoint/2010/main" val="363853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1427-410E-4A29-A74B-7E485B97786C}"/>
              </a:ext>
            </a:extLst>
          </p:cNvPr>
          <p:cNvSpPr>
            <a:spLocks noGrp="1"/>
          </p:cNvSpPr>
          <p:nvPr>
            <p:ph type="title"/>
          </p:nvPr>
        </p:nvSpPr>
        <p:spPr>
          <a:xfrm>
            <a:off x="8036041" y="618518"/>
            <a:ext cx="3281003" cy="1478570"/>
          </a:xfrm>
        </p:spPr>
        <p:txBody>
          <a:bodyPr anchor="b">
            <a:normAutofit/>
          </a:bodyPr>
          <a:lstStyle/>
          <a:p>
            <a:r>
              <a:rPr lang="en-US" sz="2800"/>
              <a:t>SOLARWINDS DPA</a:t>
            </a:r>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2EE2676C-1C30-49A1-9C54-B57DE9EE1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 r="4538" b="2"/>
          <a:stretch/>
        </p:blipFill>
        <p:spPr bwMode="auto">
          <a:xfrm>
            <a:off x="1118988" y="1428286"/>
            <a:ext cx="6112382" cy="39959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AED626-F870-40A0-B438-C67027A7FF5B}"/>
              </a:ext>
            </a:extLst>
          </p:cNvPr>
          <p:cNvSpPr>
            <a:spLocks noGrp="1"/>
          </p:cNvSpPr>
          <p:nvPr>
            <p:ph idx="1"/>
          </p:nvPr>
        </p:nvSpPr>
        <p:spPr>
          <a:xfrm>
            <a:off x="8036041" y="2249487"/>
            <a:ext cx="3281004" cy="3541714"/>
          </a:xfrm>
        </p:spPr>
        <p:txBody>
          <a:bodyPr>
            <a:normAutofit/>
          </a:bodyPr>
          <a:lstStyle/>
          <a:p>
            <a:r>
              <a:rPr lang="en-US" sz="1800" dirty="0"/>
              <a:t>Focused on wait times</a:t>
            </a:r>
          </a:p>
          <a:p>
            <a:r>
              <a:rPr lang="en-US" sz="1800" dirty="0"/>
              <a:t>Historical Plan usage</a:t>
            </a:r>
          </a:p>
          <a:p>
            <a:r>
              <a:rPr lang="en-US" sz="1800" dirty="0"/>
              <a:t>Current Session, Storage I/O, etc.</a:t>
            </a:r>
          </a:p>
          <a:p>
            <a:r>
              <a:rPr lang="en-US" sz="1800" dirty="0"/>
              <a:t>Integrates with VMWare monitoring</a:t>
            </a:r>
          </a:p>
        </p:txBody>
      </p:sp>
    </p:spTree>
    <p:extLst>
      <p:ext uri="{BB962C8B-B14F-4D97-AF65-F5344CB8AC3E}">
        <p14:creationId xmlns:p14="http://schemas.microsoft.com/office/powerpoint/2010/main" val="9411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03DC-034B-4CF3-B04F-3882FE8C93CE}"/>
              </a:ext>
            </a:extLst>
          </p:cNvPr>
          <p:cNvSpPr>
            <a:spLocks noGrp="1"/>
          </p:cNvSpPr>
          <p:nvPr>
            <p:ph type="title"/>
          </p:nvPr>
        </p:nvSpPr>
        <p:spPr/>
        <p:txBody>
          <a:bodyPr/>
          <a:lstStyle/>
          <a:p>
            <a:r>
              <a:rPr lang="en-US" dirty="0"/>
              <a:t>SQLWATCH.IO</a:t>
            </a:r>
          </a:p>
        </p:txBody>
      </p:sp>
      <p:pic>
        <p:nvPicPr>
          <p:cNvPr id="4" name="Picture 3">
            <a:extLst>
              <a:ext uri="{FF2B5EF4-FFF2-40B4-BE49-F238E27FC236}">
                <a16:creationId xmlns:a16="http://schemas.microsoft.com/office/drawing/2014/main" id="{46A24945-7E08-424B-A436-5A4CDFB92A43}"/>
              </a:ext>
            </a:extLst>
          </p:cNvPr>
          <p:cNvPicPr>
            <a:picLocks noChangeAspect="1"/>
          </p:cNvPicPr>
          <p:nvPr/>
        </p:nvPicPr>
        <p:blipFill>
          <a:blip r:embed="rId2"/>
          <a:stretch>
            <a:fillRect/>
          </a:stretch>
        </p:blipFill>
        <p:spPr>
          <a:xfrm>
            <a:off x="3788228" y="1698186"/>
            <a:ext cx="8103239" cy="4541296"/>
          </a:xfrm>
          <a:prstGeom prst="rect">
            <a:avLst/>
          </a:prstGeom>
        </p:spPr>
      </p:pic>
      <p:sp>
        <p:nvSpPr>
          <p:cNvPr id="3" name="Content Placeholder 2">
            <a:extLst>
              <a:ext uri="{FF2B5EF4-FFF2-40B4-BE49-F238E27FC236}">
                <a16:creationId xmlns:a16="http://schemas.microsoft.com/office/drawing/2014/main" id="{BA774736-22A8-46C6-9BFE-842F716F3792}"/>
              </a:ext>
            </a:extLst>
          </p:cNvPr>
          <p:cNvSpPr>
            <a:spLocks noGrp="1"/>
          </p:cNvSpPr>
          <p:nvPr>
            <p:ph idx="1"/>
          </p:nvPr>
        </p:nvSpPr>
        <p:spPr/>
        <p:txBody>
          <a:bodyPr/>
          <a:lstStyle/>
          <a:p>
            <a:r>
              <a:rPr lang="en-US" dirty="0"/>
              <a:t>Free</a:t>
            </a:r>
          </a:p>
          <a:p>
            <a:r>
              <a:rPr lang="en-US" dirty="0"/>
              <a:t>Requires agents – SQL Jobs</a:t>
            </a:r>
          </a:p>
          <a:p>
            <a:r>
              <a:rPr lang="en-US" dirty="0"/>
              <a:t>Good solution for capturing patterns from DMVs</a:t>
            </a:r>
          </a:p>
          <a:p>
            <a:r>
              <a:rPr lang="en-US" dirty="0" err="1"/>
              <a:t>PowerBI</a:t>
            </a:r>
            <a:endParaRPr lang="en-US" dirty="0"/>
          </a:p>
        </p:txBody>
      </p:sp>
    </p:spTree>
    <p:extLst>
      <p:ext uri="{BB962C8B-B14F-4D97-AF65-F5344CB8AC3E}">
        <p14:creationId xmlns:p14="http://schemas.microsoft.com/office/powerpoint/2010/main" val="30632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685D-5E90-4818-88AD-3107D0B7F3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643228-B49C-45DB-9D73-2E2BE1CA8C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EFC255-310A-423D-8F5D-605EAFACFAC1}"/>
              </a:ext>
            </a:extLst>
          </p:cNvPr>
          <p:cNvPicPr>
            <a:picLocks noChangeAspect="1"/>
          </p:cNvPicPr>
          <p:nvPr/>
        </p:nvPicPr>
        <p:blipFill>
          <a:blip r:embed="rId2"/>
          <a:stretch>
            <a:fillRect/>
          </a:stretch>
        </p:blipFill>
        <p:spPr>
          <a:xfrm>
            <a:off x="751729" y="418680"/>
            <a:ext cx="10688542" cy="6020640"/>
          </a:xfrm>
          <a:prstGeom prst="rect">
            <a:avLst/>
          </a:prstGeom>
        </p:spPr>
      </p:pic>
    </p:spTree>
    <p:extLst>
      <p:ext uri="{BB962C8B-B14F-4D97-AF65-F5344CB8AC3E}">
        <p14:creationId xmlns:p14="http://schemas.microsoft.com/office/powerpoint/2010/main" val="21853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68F-3277-40E9-B9A4-203E08F595A0}"/>
              </a:ext>
            </a:extLst>
          </p:cNvPr>
          <p:cNvSpPr>
            <a:spLocks noGrp="1"/>
          </p:cNvSpPr>
          <p:nvPr>
            <p:ph type="title"/>
          </p:nvPr>
        </p:nvSpPr>
        <p:spPr>
          <a:xfrm>
            <a:off x="6569957" y="618518"/>
            <a:ext cx="4747088" cy="1478570"/>
          </a:xfrm>
        </p:spPr>
        <p:txBody>
          <a:bodyPr>
            <a:normAutofit/>
          </a:bodyPr>
          <a:lstStyle/>
          <a:p>
            <a:r>
              <a:rPr lang="en-US"/>
              <a:t>PRTG</a:t>
            </a:r>
          </a:p>
        </p:txBody>
      </p:sp>
      <p:sp>
        <p:nvSpPr>
          <p:cNvPr id="103"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27EF1B-4EBE-480C-A066-5BC3B3819889}"/>
              </a:ext>
            </a:extLst>
          </p:cNvPr>
          <p:cNvPicPr>
            <a:picLocks noChangeAspect="1"/>
          </p:cNvPicPr>
          <p:nvPr/>
        </p:nvPicPr>
        <p:blipFill rotWithShape="1">
          <a:blip r:embed="rId4"/>
          <a:srcRect l="8542" r="28084" b="-1"/>
          <a:stretch/>
        </p:blipFill>
        <p:spPr>
          <a:xfrm>
            <a:off x="1118988" y="1328051"/>
            <a:ext cx="4635583" cy="4205960"/>
          </a:xfrm>
          <a:prstGeom prst="rect">
            <a:avLst/>
          </a:prstGeom>
        </p:spPr>
      </p:pic>
      <p:sp>
        <p:nvSpPr>
          <p:cNvPr id="3" name="Content Placeholder 2">
            <a:extLst>
              <a:ext uri="{FF2B5EF4-FFF2-40B4-BE49-F238E27FC236}">
                <a16:creationId xmlns:a16="http://schemas.microsoft.com/office/drawing/2014/main" id="{5AFAC647-93E3-4D4F-B99A-38CFCCA25717}"/>
              </a:ext>
            </a:extLst>
          </p:cNvPr>
          <p:cNvSpPr>
            <a:spLocks noGrp="1"/>
          </p:cNvSpPr>
          <p:nvPr>
            <p:ph idx="1"/>
          </p:nvPr>
        </p:nvSpPr>
        <p:spPr>
          <a:xfrm>
            <a:off x="6569957" y="2249487"/>
            <a:ext cx="4747087" cy="3541714"/>
          </a:xfrm>
        </p:spPr>
        <p:txBody>
          <a:bodyPr>
            <a:normAutofit/>
          </a:bodyPr>
          <a:lstStyle/>
          <a:p>
            <a:r>
              <a:rPr lang="en-US" sz="2200" dirty="0"/>
              <a:t>Your IT department probably has an instance</a:t>
            </a:r>
          </a:p>
          <a:p>
            <a:r>
              <a:rPr lang="en-US" sz="2200" dirty="0"/>
              <a:t>Great for times when you need to track and report on historical performance data not easily captured in other ways</a:t>
            </a:r>
          </a:p>
          <a:p>
            <a:r>
              <a:rPr lang="en-US" sz="2200" dirty="0"/>
              <a:t>Has a SQL sensor that allows you to use your own scripts</a:t>
            </a:r>
          </a:p>
        </p:txBody>
      </p:sp>
    </p:spTree>
    <p:extLst>
      <p:ext uri="{BB962C8B-B14F-4D97-AF65-F5344CB8AC3E}">
        <p14:creationId xmlns:p14="http://schemas.microsoft.com/office/powerpoint/2010/main" val="98857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A953-3F52-49AE-9217-34F7E4C424BF}"/>
              </a:ext>
            </a:extLst>
          </p:cNvPr>
          <p:cNvSpPr>
            <a:spLocks noGrp="1"/>
          </p:cNvSpPr>
          <p:nvPr>
            <p:ph type="title"/>
          </p:nvPr>
        </p:nvSpPr>
        <p:spPr/>
        <p:txBody>
          <a:bodyPr/>
          <a:lstStyle/>
          <a:p>
            <a:r>
              <a:rPr lang="en-US" dirty="0"/>
              <a:t>Static Code Analysis - </a:t>
            </a:r>
            <a:r>
              <a:rPr lang="en-US" dirty="0" err="1"/>
              <a:t>Sonarqube</a:t>
            </a:r>
            <a:endParaRPr lang="en-US" dirty="0"/>
          </a:p>
        </p:txBody>
      </p:sp>
      <p:pic>
        <p:nvPicPr>
          <p:cNvPr id="4" name="Content Placeholder 3">
            <a:extLst>
              <a:ext uri="{FF2B5EF4-FFF2-40B4-BE49-F238E27FC236}">
                <a16:creationId xmlns:a16="http://schemas.microsoft.com/office/drawing/2014/main" id="{2F9FB065-CFAF-4F6A-AB67-F11CC313133D}"/>
              </a:ext>
            </a:extLst>
          </p:cNvPr>
          <p:cNvPicPr>
            <a:picLocks noGrp="1" noChangeAspect="1"/>
          </p:cNvPicPr>
          <p:nvPr>
            <p:ph idx="1"/>
          </p:nvPr>
        </p:nvPicPr>
        <p:blipFill>
          <a:blip r:embed="rId2"/>
          <a:stretch>
            <a:fillRect/>
          </a:stretch>
        </p:blipFill>
        <p:spPr>
          <a:xfrm>
            <a:off x="1141413" y="2266629"/>
            <a:ext cx="9906000" cy="3507430"/>
          </a:xfrm>
          <a:prstGeom prst="rect">
            <a:avLst/>
          </a:prstGeom>
        </p:spPr>
      </p:pic>
    </p:spTree>
    <p:extLst>
      <p:ext uri="{BB962C8B-B14F-4D97-AF65-F5344CB8AC3E}">
        <p14:creationId xmlns:p14="http://schemas.microsoft.com/office/powerpoint/2010/main" val="4257462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3FFD-D37F-49F9-865C-DF3750BBD9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DBFB7D-B063-4BD9-98F1-519EAF8AB9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3D10D9-90B4-4B79-93B0-B6C6DC593156}"/>
              </a:ext>
            </a:extLst>
          </p:cNvPr>
          <p:cNvPicPr>
            <a:picLocks noChangeAspect="1"/>
          </p:cNvPicPr>
          <p:nvPr/>
        </p:nvPicPr>
        <p:blipFill>
          <a:blip r:embed="rId3"/>
          <a:stretch>
            <a:fillRect/>
          </a:stretch>
        </p:blipFill>
        <p:spPr>
          <a:xfrm>
            <a:off x="1204230" y="471074"/>
            <a:ext cx="9783540" cy="5915851"/>
          </a:xfrm>
          <a:prstGeom prst="rect">
            <a:avLst/>
          </a:prstGeom>
        </p:spPr>
      </p:pic>
    </p:spTree>
    <p:extLst>
      <p:ext uri="{BB962C8B-B14F-4D97-AF65-F5344CB8AC3E}">
        <p14:creationId xmlns:p14="http://schemas.microsoft.com/office/powerpoint/2010/main" val="399378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6C8E-913B-4763-AF4D-5AA17D99E880}"/>
              </a:ext>
            </a:extLst>
          </p:cNvPr>
          <p:cNvSpPr>
            <a:spLocks noGrp="1"/>
          </p:cNvSpPr>
          <p:nvPr>
            <p:ph type="title"/>
          </p:nvPr>
        </p:nvSpPr>
        <p:spPr/>
        <p:txBody>
          <a:bodyPr/>
          <a:lstStyle/>
          <a:p>
            <a:r>
              <a:rPr lang="en-US" dirty="0"/>
              <a:t>Development Tools &amp; Utilities</a:t>
            </a:r>
          </a:p>
        </p:txBody>
      </p:sp>
      <p:pic>
        <p:nvPicPr>
          <p:cNvPr id="4" name="Content Placeholder 3">
            <a:extLst>
              <a:ext uri="{FF2B5EF4-FFF2-40B4-BE49-F238E27FC236}">
                <a16:creationId xmlns:a16="http://schemas.microsoft.com/office/drawing/2014/main" id="{6693D22D-4DFD-493C-AADA-AA3930879D92}"/>
              </a:ext>
            </a:extLst>
          </p:cNvPr>
          <p:cNvPicPr>
            <a:picLocks noGrp="1" noChangeAspect="1"/>
          </p:cNvPicPr>
          <p:nvPr>
            <p:ph idx="1"/>
          </p:nvPr>
        </p:nvPicPr>
        <p:blipFill>
          <a:blip r:embed="rId3"/>
          <a:stretch>
            <a:fillRect/>
          </a:stretch>
        </p:blipFill>
        <p:spPr>
          <a:xfrm>
            <a:off x="4525220" y="2249488"/>
            <a:ext cx="3138385" cy="3541712"/>
          </a:xfrm>
          <a:prstGeom prst="rect">
            <a:avLst/>
          </a:prstGeom>
        </p:spPr>
      </p:pic>
    </p:spTree>
    <p:extLst>
      <p:ext uri="{BB962C8B-B14F-4D97-AF65-F5344CB8AC3E}">
        <p14:creationId xmlns:p14="http://schemas.microsoft.com/office/powerpoint/2010/main" val="216687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487CF-1E73-42FE-9A0B-34DFCE45E88A}"/>
              </a:ext>
            </a:extLst>
          </p:cNvPr>
          <p:cNvSpPr>
            <a:spLocks noGrp="1"/>
          </p:cNvSpPr>
          <p:nvPr>
            <p:ph type="title"/>
          </p:nvPr>
        </p:nvSpPr>
        <p:spPr/>
        <p:txBody>
          <a:bodyPr/>
          <a:lstStyle/>
          <a:p>
            <a:r>
              <a:rPr lang="en-US" dirty="0"/>
              <a:t>Some Quick Housekeeping</a:t>
            </a:r>
          </a:p>
        </p:txBody>
      </p:sp>
      <p:sp>
        <p:nvSpPr>
          <p:cNvPr id="5" name="Text Placeholder 4">
            <a:extLst>
              <a:ext uri="{FF2B5EF4-FFF2-40B4-BE49-F238E27FC236}">
                <a16:creationId xmlns:a16="http://schemas.microsoft.com/office/drawing/2014/main" id="{1F040452-4A5D-476D-8479-D672A19A3760}"/>
              </a:ext>
            </a:extLst>
          </p:cNvPr>
          <p:cNvSpPr>
            <a:spLocks noGrp="1"/>
          </p:cNvSpPr>
          <p:nvPr>
            <p:ph type="body" idx="1"/>
          </p:nvPr>
        </p:nvSpPr>
        <p:spPr/>
        <p:txBody>
          <a:bodyPr/>
          <a:lstStyle/>
          <a:p>
            <a:r>
              <a:rPr lang="en-US" dirty="0"/>
              <a:t>Framework</a:t>
            </a:r>
          </a:p>
        </p:txBody>
      </p:sp>
      <p:pic>
        <p:nvPicPr>
          <p:cNvPr id="17" name="Picture Placeholder 16" descr="No sign">
            <a:extLst>
              <a:ext uri="{FF2B5EF4-FFF2-40B4-BE49-F238E27FC236}">
                <a16:creationId xmlns:a16="http://schemas.microsoft.com/office/drawing/2014/main" id="{AADE251A-D53E-4DE9-9A09-532F963B4137}"/>
              </a:ext>
            </a:extLst>
          </p:cNvPr>
          <p:cNvPicPr>
            <a:picLocks noGrp="1" noChangeAspect="1"/>
          </p:cNvPicPr>
          <p:nvPr>
            <p:ph type="pic" idx="15"/>
          </p:nvPr>
        </p:nvPicPr>
        <p:blipFill>
          <a:blip r:embed="rId3">
            <a:extLst>
              <a:ext uri="{96DAC541-7B7A-43D3-8B79-37D633B846F1}">
                <asvg:svgBlip xmlns:asvg="http://schemas.microsoft.com/office/drawing/2016/SVG/main" r:embed="rId4"/>
              </a:ext>
            </a:extLst>
          </a:blip>
          <a:srcRect t="26155" b="26155"/>
          <a:stretch>
            <a:fillRect/>
          </a:stretch>
        </p:blipFill>
        <p:spPr/>
      </p:pic>
      <p:sp>
        <p:nvSpPr>
          <p:cNvPr id="9" name="Text Placeholder 8">
            <a:extLst>
              <a:ext uri="{FF2B5EF4-FFF2-40B4-BE49-F238E27FC236}">
                <a16:creationId xmlns:a16="http://schemas.microsoft.com/office/drawing/2014/main" id="{1E5F310A-DEAF-40FF-AA44-E7A528C000B1}"/>
              </a:ext>
            </a:extLst>
          </p:cNvPr>
          <p:cNvSpPr>
            <a:spLocks noGrp="1"/>
          </p:cNvSpPr>
          <p:nvPr>
            <p:ph type="body" sz="half" idx="18"/>
          </p:nvPr>
        </p:nvSpPr>
        <p:spPr/>
        <p:txBody>
          <a:bodyPr/>
          <a:lstStyle/>
          <a:p>
            <a:r>
              <a:rPr lang="en-US" dirty="0"/>
              <a:t>Agile is not a specific methodology or even a general framework [</a:t>
            </a:r>
            <a:r>
              <a:rPr lang="en-US" dirty="0">
                <a:hlinkClick r:id="rId5"/>
              </a:rPr>
              <a:t>1</a:t>
            </a:r>
            <a:r>
              <a:rPr lang="en-US" dirty="0"/>
              <a:t>]</a:t>
            </a:r>
          </a:p>
          <a:p>
            <a:endParaRPr lang="en-US" dirty="0"/>
          </a:p>
        </p:txBody>
      </p:sp>
      <p:sp>
        <p:nvSpPr>
          <p:cNvPr id="6" name="Text Placeholder 5">
            <a:extLst>
              <a:ext uri="{FF2B5EF4-FFF2-40B4-BE49-F238E27FC236}">
                <a16:creationId xmlns:a16="http://schemas.microsoft.com/office/drawing/2014/main" id="{3567D7FA-C434-43C5-8AF3-C2FE30535398}"/>
              </a:ext>
            </a:extLst>
          </p:cNvPr>
          <p:cNvSpPr>
            <a:spLocks noGrp="1"/>
          </p:cNvSpPr>
          <p:nvPr>
            <p:ph type="body" sz="quarter" idx="3"/>
          </p:nvPr>
        </p:nvSpPr>
        <p:spPr/>
        <p:txBody>
          <a:bodyPr/>
          <a:lstStyle/>
          <a:p>
            <a:r>
              <a:rPr lang="en-US" dirty="0"/>
              <a:t>Sprints and standups</a:t>
            </a:r>
          </a:p>
        </p:txBody>
      </p:sp>
      <p:pic>
        <p:nvPicPr>
          <p:cNvPr id="18" name="Picture Placeholder 16" descr="No sign">
            <a:extLst>
              <a:ext uri="{FF2B5EF4-FFF2-40B4-BE49-F238E27FC236}">
                <a16:creationId xmlns:a16="http://schemas.microsoft.com/office/drawing/2014/main" id="{6B6748FD-AFF8-4BED-B8E3-AEA37F3230AD}"/>
              </a:ext>
            </a:extLst>
          </p:cNvPr>
          <p:cNvPicPr>
            <a:picLocks noGrp="1" noChangeAspect="1"/>
          </p:cNvPicPr>
          <p:nvPr>
            <p:ph type="pic" idx="21"/>
          </p:nvPr>
        </p:nvPicPr>
        <p:blipFill>
          <a:blip r:embed="rId3">
            <a:extLst>
              <a:ext uri="{96DAC541-7B7A-43D3-8B79-37D633B846F1}">
                <asvg:svgBlip xmlns:asvg="http://schemas.microsoft.com/office/drawing/2016/SVG/main" r:embed="rId4"/>
              </a:ext>
            </a:extLst>
          </a:blip>
          <a:srcRect t="26179" b="26179"/>
          <a:stretch>
            <a:fillRect/>
          </a:stretch>
        </p:blipFill>
        <p:spPr/>
      </p:pic>
      <p:sp>
        <p:nvSpPr>
          <p:cNvPr id="10" name="Text Placeholder 9">
            <a:extLst>
              <a:ext uri="{FF2B5EF4-FFF2-40B4-BE49-F238E27FC236}">
                <a16:creationId xmlns:a16="http://schemas.microsoft.com/office/drawing/2014/main" id="{8679ED9A-AD32-4143-91D7-EE102C03E58B}"/>
              </a:ext>
            </a:extLst>
          </p:cNvPr>
          <p:cNvSpPr>
            <a:spLocks noGrp="1"/>
          </p:cNvSpPr>
          <p:nvPr>
            <p:ph type="body" sz="half" idx="19"/>
          </p:nvPr>
        </p:nvSpPr>
        <p:spPr/>
        <p:txBody>
          <a:bodyPr>
            <a:normAutofit lnSpcReduction="10000"/>
          </a:bodyPr>
          <a:lstStyle/>
          <a:p>
            <a:r>
              <a:rPr lang="en-US" dirty="0"/>
              <a:t>Those are ceremonies where are generally part of an Agile framework called Scrum [</a:t>
            </a:r>
            <a:r>
              <a:rPr lang="en-US" dirty="0">
                <a:hlinkClick r:id="rId6"/>
              </a:rPr>
              <a:t>2</a:t>
            </a:r>
            <a:r>
              <a:rPr lang="en-US" dirty="0"/>
              <a:t>]</a:t>
            </a:r>
          </a:p>
          <a:p>
            <a:endParaRPr lang="en-US" dirty="0"/>
          </a:p>
        </p:txBody>
      </p:sp>
      <p:sp>
        <p:nvSpPr>
          <p:cNvPr id="7" name="Text Placeholder 6">
            <a:extLst>
              <a:ext uri="{FF2B5EF4-FFF2-40B4-BE49-F238E27FC236}">
                <a16:creationId xmlns:a16="http://schemas.microsoft.com/office/drawing/2014/main" id="{0EBF551F-3AC3-4F60-86D5-363D5C877892}"/>
              </a:ext>
            </a:extLst>
          </p:cNvPr>
          <p:cNvSpPr>
            <a:spLocks noGrp="1"/>
          </p:cNvSpPr>
          <p:nvPr>
            <p:ph type="body" sz="quarter" idx="13"/>
          </p:nvPr>
        </p:nvSpPr>
        <p:spPr/>
        <p:txBody>
          <a:bodyPr/>
          <a:lstStyle/>
          <a:p>
            <a:r>
              <a:rPr lang="en-US" dirty="0"/>
              <a:t>Buzzword</a:t>
            </a:r>
          </a:p>
        </p:txBody>
      </p:sp>
      <p:pic>
        <p:nvPicPr>
          <p:cNvPr id="21" name="Picture Placeholder 16" descr="No sign">
            <a:extLst>
              <a:ext uri="{FF2B5EF4-FFF2-40B4-BE49-F238E27FC236}">
                <a16:creationId xmlns:a16="http://schemas.microsoft.com/office/drawing/2014/main" id="{62D74855-E777-49C3-A2AF-0B252ED806EE}"/>
              </a:ext>
            </a:extLst>
          </p:cNvPr>
          <p:cNvPicPr>
            <a:picLocks noGrp="1" noChangeAspect="1"/>
          </p:cNvPicPr>
          <p:nvPr>
            <p:ph type="pic" idx="22"/>
          </p:nvPr>
        </p:nvPicPr>
        <p:blipFill>
          <a:blip r:embed="rId3">
            <a:extLst>
              <a:ext uri="{96DAC541-7B7A-43D3-8B79-37D633B846F1}">
                <asvg:svgBlip xmlns:asvg="http://schemas.microsoft.com/office/drawing/2016/SVG/main" r:embed="rId4"/>
              </a:ext>
            </a:extLst>
          </a:blip>
          <a:srcRect t="26155" b="26155"/>
          <a:stretch>
            <a:fillRect/>
          </a:stretch>
        </p:blipFill>
        <p:spPr/>
      </p:pic>
      <p:sp>
        <p:nvSpPr>
          <p:cNvPr id="11" name="Text Placeholder 10">
            <a:extLst>
              <a:ext uri="{FF2B5EF4-FFF2-40B4-BE49-F238E27FC236}">
                <a16:creationId xmlns:a16="http://schemas.microsoft.com/office/drawing/2014/main" id="{F67EBE8B-0891-4C17-86DA-55D3476E256D}"/>
              </a:ext>
            </a:extLst>
          </p:cNvPr>
          <p:cNvSpPr>
            <a:spLocks noGrp="1"/>
          </p:cNvSpPr>
          <p:nvPr>
            <p:ph type="body" sz="half" idx="20"/>
          </p:nvPr>
        </p:nvSpPr>
        <p:spPr/>
        <p:txBody>
          <a:bodyPr/>
          <a:lstStyle/>
          <a:p>
            <a:r>
              <a:rPr lang="en-US" dirty="0"/>
              <a:t>Possibly?</a:t>
            </a:r>
          </a:p>
        </p:txBody>
      </p:sp>
    </p:spTree>
    <p:extLst>
      <p:ext uri="{BB962C8B-B14F-4D97-AF65-F5344CB8AC3E}">
        <p14:creationId xmlns:p14="http://schemas.microsoft.com/office/powerpoint/2010/main" val="351277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P spid="6" grpId="0" build="p"/>
      <p:bldP spid="10" grpId="0" build="p"/>
      <p:bldP spid="7" grpId="0" build="p"/>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025B-5085-4D18-B2DC-F1DCA1E1BBF8}"/>
              </a:ext>
            </a:extLst>
          </p:cNvPr>
          <p:cNvSpPr>
            <a:spLocks noGrp="1"/>
          </p:cNvSpPr>
          <p:nvPr>
            <p:ph type="title"/>
          </p:nvPr>
        </p:nvSpPr>
        <p:spPr>
          <a:xfrm>
            <a:off x="1141413" y="618518"/>
            <a:ext cx="9905998" cy="1478570"/>
          </a:xfrm>
        </p:spPr>
        <p:txBody>
          <a:bodyPr>
            <a:normAutofit/>
          </a:bodyPr>
          <a:lstStyle/>
          <a:p>
            <a:r>
              <a:rPr lang="en-US" dirty="0" err="1"/>
              <a:t>ZappySys</a:t>
            </a:r>
            <a:r>
              <a:rPr lang="en-US" dirty="0"/>
              <a:t> for SSIS</a:t>
            </a:r>
          </a:p>
        </p:txBody>
      </p:sp>
      <p:pic>
        <p:nvPicPr>
          <p:cNvPr id="4" name="Picture 3">
            <a:extLst>
              <a:ext uri="{FF2B5EF4-FFF2-40B4-BE49-F238E27FC236}">
                <a16:creationId xmlns:a16="http://schemas.microsoft.com/office/drawing/2014/main" id="{A72A1BF9-E371-40B1-8F04-8CB8B2E9A972}"/>
              </a:ext>
            </a:extLst>
          </p:cNvPr>
          <p:cNvPicPr>
            <a:picLocks noChangeAspect="1"/>
          </p:cNvPicPr>
          <p:nvPr/>
        </p:nvPicPr>
        <p:blipFill>
          <a:blip r:embed="rId3"/>
          <a:stretch>
            <a:fillRect/>
          </a:stretch>
        </p:blipFill>
        <p:spPr>
          <a:xfrm>
            <a:off x="1141411" y="3156804"/>
            <a:ext cx="4689234" cy="173501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6F35EDE-4C18-4D1C-AF4B-D76E0495FFF3}"/>
              </a:ext>
            </a:extLst>
          </p:cNvPr>
          <p:cNvSpPr>
            <a:spLocks noGrp="1"/>
          </p:cNvSpPr>
          <p:nvPr>
            <p:ph idx="1"/>
          </p:nvPr>
        </p:nvSpPr>
        <p:spPr>
          <a:xfrm>
            <a:off x="6336727" y="2249487"/>
            <a:ext cx="4710683" cy="3541714"/>
          </a:xfrm>
        </p:spPr>
        <p:txBody>
          <a:bodyPr>
            <a:normAutofit lnSpcReduction="10000"/>
          </a:bodyPr>
          <a:lstStyle/>
          <a:p>
            <a:pPr>
              <a:lnSpc>
                <a:spcPct val="110000"/>
              </a:lnSpc>
            </a:pPr>
            <a:r>
              <a:rPr lang="en-US" sz="2600" dirty="0"/>
              <a:t>Turns SSIS in to a drag and drop web development suite [</a:t>
            </a:r>
            <a:r>
              <a:rPr lang="en-US" sz="2600" dirty="0">
                <a:hlinkClick r:id="rId4"/>
              </a:rPr>
              <a:t>link</a:t>
            </a:r>
            <a:r>
              <a:rPr lang="en-US" sz="2600" dirty="0"/>
              <a:t>]</a:t>
            </a:r>
          </a:p>
          <a:p>
            <a:pPr>
              <a:lnSpc>
                <a:spcPct val="110000"/>
              </a:lnSpc>
            </a:pPr>
            <a:endParaRPr lang="en-US" sz="2000" dirty="0"/>
          </a:p>
          <a:p>
            <a:pPr>
              <a:lnSpc>
                <a:spcPct val="110000"/>
              </a:lnSpc>
            </a:pPr>
            <a:r>
              <a:rPr lang="en-US" sz="2000" dirty="0"/>
              <a:t>REST API Services, Azure Cloud, Amazon AWS Cloud, MongoDB, JSON, XML, CSV, Excel, Salesforce, Redshift, DynamoDB, Google API (i.e. Analytics, AdWords), SOAP/Web API, Facebook, Twitter, Zendesk, eBay and many more.</a:t>
            </a:r>
          </a:p>
        </p:txBody>
      </p:sp>
    </p:spTree>
    <p:extLst>
      <p:ext uri="{BB962C8B-B14F-4D97-AF65-F5344CB8AC3E}">
        <p14:creationId xmlns:p14="http://schemas.microsoft.com/office/powerpoint/2010/main" val="32936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9B7-06CB-4AF3-8FB0-7C6EBD85D599}"/>
              </a:ext>
            </a:extLst>
          </p:cNvPr>
          <p:cNvSpPr>
            <a:spLocks noGrp="1"/>
          </p:cNvSpPr>
          <p:nvPr>
            <p:ph type="title"/>
          </p:nvPr>
        </p:nvSpPr>
        <p:spPr>
          <a:xfrm>
            <a:off x="8036041" y="618518"/>
            <a:ext cx="3281003" cy="1478570"/>
          </a:xfrm>
        </p:spPr>
        <p:txBody>
          <a:bodyPr anchor="b">
            <a:normAutofit/>
          </a:bodyPr>
          <a:lstStyle/>
          <a:p>
            <a:r>
              <a:rPr lang="en-US" sz="2800" dirty="0" err="1"/>
              <a:t>Heidisql</a:t>
            </a:r>
            <a:r>
              <a:rPr lang="en-US" sz="2800" dirty="0"/>
              <a:t> [</a:t>
            </a:r>
            <a:r>
              <a:rPr lang="en-US" sz="2800" dirty="0">
                <a:hlinkClick r:id="rId3"/>
              </a:rPr>
              <a:t>Link</a:t>
            </a:r>
            <a:r>
              <a:rPr lang="en-US" sz="2800" dirty="0"/>
              <a:t>]</a:t>
            </a:r>
          </a:p>
        </p:txBody>
      </p:sp>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308714-8C9A-40F6-BC1F-9D21619E0492}"/>
              </a:ext>
            </a:extLst>
          </p:cNvPr>
          <p:cNvPicPr>
            <a:picLocks noChangeAspect="1"/>
          </p:cNvPicPr>
          <p:nvPr/>
        </p:nvPicPr>
        <p:blipFill>
          <a:blip r:embed="rId4"/>
          <a:stretch>
            <a:fillRect/>
          </a:stretch>
        </p:blipFill>
        <p:spPr>
          <a:xfrm>
            <a:off x="1118988" y="1485588"/>
            <a:ext cx="6112382" cy="3881362"/>
          </a:xfrm>
          <a:prstGeom prst="rect">
            <a:avLst/>
          </a:prstGeom>
        </p:spPr>
      </p:pic>
      <p:sp>
        <p:nvSpPr>
          <p:cNvPr id="3" name="Content Placeholder 2">
            <a:extLst>
              <a:ext uri="{FF2B5EF4-FFF2-40B4-BE49-F238E27FC236}">
                <a16:creationId xmlns:a16="http://schemas.microsoft.com/office/drawing/2014/main" id="{01CB483B-2FF0-4ED5-BAE7-16A9F4F55316}"/>
              </a:ext>
            </a:extLst>
          </p:cNvPr>
          <p:cNvSpPr>
            <a:spLocks noGrp="1"/>
          </p:cNvSpPr>
          <p:nvPr>
            <p:ph idx="1"/>
          </p:nvPr>
        </p:nvSpPr>
        <p:spPr>
          <a:xfrm>
            <a:off x="8036041" y="2249487"/>
            <a:ext cx="3281004" cy="3541714"/>
          </a:xfrm>
        </p:spPr>
        <p:txBody>
          <a:bodyPr>
            <a:normAutofit/>
          </a:bodyPr>
          <a:lstStyle/>
          <a:p>
            <a:r>
              <a:rPr lang="en-US" sz="1800" dirty="0"/>
              <a:t>Works with almost any RDBMS</a:t>
            </a:r>
          </a:p>
          <a:p>
            <a:r>
              <a:rPr lang="en-US" sz="1800" dirty="0"/>
              <a:t>Neat features such as Export to Inserts, execute statements from file, etc.</a:t>
            </a:r>
          </a:p>
          <a:p>
            <a:r>
              <a:rPr lang="en-US" sz="1800" dirty="0"/>
              <a:t>Query History</a:t>
            </a:r>
          </a:p>
          <a:p>
            <a:pPr marL="0" indent="0">
              <a:buNone/>
            </a:pPr>
            <a:endParaRPr lang="en-US" sz="1800" dirty="0"/>
          </a:p>
        </p:txBody>
      </p:sp>
    </p:spTree>
    <p:extLst>
      <p:ext uri="{BB962C8B-B14F-4D97-AF65-F5344CB8AC3E}">
        <p14:creationId xmlns:p14="http://schemas.microsoft.com/office/powerpoint/2010/main" val="36218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8F1F-54B1-499B-B435-432889B65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BBFFC2-5580-4304-99B9-84778E9DAC1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FEC5C9-97D2-423C-A078-F01C7140F3AE}"/>
              </a:ext>
            </a:extLst>
          </p:cNvPr>
          <p:cNvPicPr>
            <a:picLocks noChangeAspect="1"/>
          </p:cNvPicPr>
          <p:nvPr/>
        </p:nvPicPr>
        <p:blipFill>
          <a:blip r:embed="rId2"/>
          <a:stretch>
            <a:fillRect/>
          </a:stretch>
        </p:blipFill>
        <p:spPr>
          <a:xfrm>
            <a:off x="1141412" y="452414"/>
            <a:ext cx="3648584" cy="5668166"/>
          </a:xfrm>
          <a:prstGeom prst="rect">
            <a:avLst/>
          </a:prstGeom>
        </p:spPr>
      </p:pic>
      <p:pic>
        <p:nvPicPr>
          <p:cNvPr id="5" name="Picture 4">
            <a:extLst>
              <a:ext uri="{FF2B5EF4-FFF2-40B4-BE49-F238E27FC236}">
                <a16:creationId xmlns:a16="http://schemas.microsoft.com/office/drawing/2014/main" id="{8CDB4597-5ACF-4245-B6E1-BDCECA56AF7A}"/>
              </a:ext>
            </a:extLst>
          </p:cNvPr>
          <p:cNvPicPr>
            <a:picLocks noChangeAspect="1"/>
          </p:cNvPicPr>
          <p:nvPr/>
        </p:nvPicPr>
        <p:blipFill>
          <a:blip r:embed="rId3"/>
          <a:stretch>
            <a:fillRect/>
          </a:stretch>
        </p:blipFill>
        <p:spPr>
          <a:xfrm>
            <a:off x="4963548" y="452414"/>
            <a:ext cx="6611273" cy="6001588"/>
          </a:xfrm>
          <a:prstGeom prst="rect">
            <a:avLst/>
          </a:prstGeom>
        </p:spPr>
      </p:pic>
    </p:spTree>
    <p:extLst>
      <p:ext uri="{BB962C8B-B14F-4D97-AF65-F5344CB8AC3E}">
        <p14:creationId xmlns:p14="http://schemas.microsoft.com/office/powerpoint/2010/main" val="4109822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83D8-FBBD-4C50-A811-B24BC7D418F4}"/>
              </a:ext>
            </a:extLst>
          </p:cNvPr>
          <p:cNvSpPr>
            <a:spLocks noGrp="1"/>
          </p:cNvSpPr>
          <p:nvPr>
            <p:ph type="title"/>
          </p:nvPr>
        </p:nvSpPr>
        <p:spPr>
          <a:xfrm>
            <a:off x="6569957" y="618518"/>
            <a:ext cx="4747088" cy="1478570"/>
          </a:xfrm>
        </p:spPr>
        <p:txBody>
          <a:bodyPr>
            <a:normAutofit/>
          </a:bodyPr>
          <a:lstStyle/>
          <a:p>
            <a:r>
              <a:rPr lang="en-US" dirty="0"/>
              <a:t>So many Cool Things</a:t>
            </a:r>
          </a:p>
        </p:txBody>
      </p:sp>
      <p:sp>
        <p:nvSpPr>
          <p:cNvPr id="10" name="Round Diagonal Corner Rectangle 9">
            <a:extLst>
              <a:ext uri="{FF2B5EF4-FFF2-40B4-BE49-F238E27FC236}">
                <a16:creationId xmlns:a16="http://schemas.microsoft.com/office/drawing/2014/main" id="{C16B00BF-AF6E-430A-80B1-9D3C789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501570-8142-47EB-BEA1-BF9DED90EE2A}"/>
              </a:ext>
            </a:extLst>
          </p:cNvPr>
          <p:cNvPicPr>
            <a:picLocks noChangeAspect="1"/>
          </p:cNvPicPr>
          <p:nvPr/>
        </p:nvPicPr>
        <p:blipFill>
          <a:blip r:embed="rId3"/>
          <a:stretch>
            <a:fillRect/>
          </a:stretch>
        </p:blipFill>
        <p:spPr>
          <a:xfrm>
            <a:off x="1994071" y="1147146"/>
            <a:ext cx="2885417" cy="2201590"/>
          </a:xfrm>
          <a:prstGeom prst="rect">
            <a:avLst/>
          </a:prstGeom>
        </p:spPr>
      </p:pic>
      <p:pic>
        <p:nvPicPr>
          <p:cNvPr id="4" name="Picture 3">
            <a:extLst>
              <a:ext uri="{FF2B5EF4-FFF2-40B4-BE49-F238E27FC236}">
                <a16:creationId xmlns:a16="http://schemas.microsoft.com/office/drawing/2014/main" id="{08B7D0BA-D01D-4DDD-8492-D9F3B3DDA83E}"/>
              </a:ext>
            </a:extLst>
          </p:cNvPr>
          <p:cNvPicPr>
            <a:picLocks noChangeAspect="1"/>
          </p:cNvPicPr>
          <p:nvPr/>
        </p:nvPicPr>
        <p:blipFill>
          <a:blip r:embed="rId4"/>
          <a:stretch>
            <a:fillRect/>
          </a:stretch>
        </p:blipFill>
        <p:spPr>
          <a:xfrm>
            <a:off x="1437376" y="3513327"/>
            <a:ext cx="3998807" cy="2201591"/>
          </a:xfrm>
          <a:prstGeom prst="rect">
            <a:avLst/>
          </a:prstGeom>
        </p:spPr>
      </p:pic>
      <p:sp>
        <p:nvSpPr>
          <p:cNvPr id="3" name="Content Placeholder 2">
            <a:extLst>
              <a:ext uri="{FF2B5EF4-FFF2-40B4-BE49-F238E27FC236}">
                <a16:creationId xmlns:a16="http://schemas.microsoft.com/office/drawing/2014/main" id="{4AF612F4-E000-4B90-B958-83AAD6955867}"/>
              </a:ext>
            </a:extLst>
          </p:cNvPr>
          <p:cNvSpPr>
            <a:spLocks noGrp="1"/>
          </p:cNvSpPr>
          <p:nvPr>
            <p:ph idx="1"/>
          </p:nvPr>
        </p:nvSpPr>
        <p:spPr>
          <a:xfrm>
            <a:off x="6569957" y="2249487"/>
            <a:ext cx="4747087" cy="3541714"/>
          </a:xfrm>
        </p:spPr>
        <p:txBody>
          <a:bodyPr>
            <a:normAutofit/>
          </a:bodyPr>
          <a:lstStyle/>
          <a:p>
            <a:r>
              <a:rPr lang="en-US" dirty="0"/>
              <a:t>Multiple results sets the right way</a:t>
            </a:r>
          </a:p>
        </p:txBody>
      </p:sp>
    </p:spTree>
    <p:extLst>
      <p:ext uri="{BB962C8B-B14F-4D97-AF65-F5344CB8AC3E}">
        <p14:creationId xmlns:p14="http://schemas.microsoft.com/office/powerpoint/2010/main" val="223089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2711D3-862B-4F45-9233-25E84A0484FD}"/>
              </a:ext>
            </a:extLst>
          </p:cNvPr>
          <p:cNvPicPr>
            <a:picLocks noGrp="1" noChangeAspect="1"/>
          </p:cNvPicPr>
          <p:nvPr>
            <p:ph idx="1"/>
          </p:nvPr>
        </p:nvPicPr>
        <p:blipFill>
          <a:blip r:embed="rId3"/>
          <a:stretch>
            <a:fillRect/>
          </a:stretch>
        </p:blipFill>
        <p:spPr>
          <a:xfrm>
            <a:off x="332509" y="348884"/>
            <a:ext cx="11705481" cy="6289330"/>
          </a:xfrm>
          <a:prstGeom prst="rect">
            <a:avLst/>
          </a:prstGeom>
        </p:spPr>
      </p:pic>
      <p:sp>
        <p:nvSpPr>
          <p:cNvPr id="2" name="Title 1">
            <a:extLst>
              <a:ext uri="{FF2B5EF4-FFF2-40B4-BE49-F238E27FC236}">
                <a16:creationId xmlns:a16="http://schemas.microsoft.com/office/drawing/2014/main" id="{99FA28A8-3F3F-4A4F-A9C7-40C518CEBE33}"/>
              </a:ext>
            </a:extLst>
          </p:cNvPr>
          <p:cNvSpPr>
            <a:spLocks noGrp="1"/>
          </p:cNvSpPr>
          <p:nvPr>
            <p:ph type="title"/>
          </p:nvPr>
        </p:nvSpPr>
        <p:spPr>
          <a:xfrm>
            <a:off x="1141413" y="618518"/>
            <a:ext cx="9905998" cy="1478570"/>
          </a:xfrm>
        </p:spPr>
        <p:txBody>
          <a:bodyPr/>
          <a:lstStyle/>
          <a:p>
            <a:r>
              <a:rPr lang="en-US" dirty="0" err="1"/>
              <a:t>Vscode</a:t>
            </a:r>
            <a:endParaRPr lang="en-US" dirty="0"/>
          </a:p>
        </p:txBody>
      </p:sp>
    </p:spTree>
    <p:extLst>
      <p:ext uri="{BB962C8B-B14F-4D97-AF65-F5344CB8AC3E}">
        <p14:creationId xmlns:p14="http://schemas.microsoft.com/office/powerpoint/2010/main" val="20059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8FB47C0-57D4-4821-A9C2-CA5137FF7C50}"/>
              </a:ext>
            </a:extLst>
          </p:cNvPr>
          <p:cNvSpPr>
            <a:spLocks noGrp="1"/>
          </p:cNvSpPr>
          <p:nvPr>
            <p:ph type="title"/>
          </p:nvPr>
        </p:nvSpPr>
        <p:spPr>
          <a:xfrm>
            <a:off x="1019015" y="1093787"/>
            <a:ext cx="3059969" cy="4697413"/>
          </a:xfrm>
        </p:spPr>
        <p:txBody>
          <a:bodyPr>
            <a:normAutofit/>
          </a:bodyPr>
          <a:lstStyle/>
          <a:p>
            <a:r>
              <a:rPr lang="en-US" dirty="0"/>
              <a:t>Large files made easy [</a:t>
            </a:r>
            <a:r>
              <a:rPr lang="en-US" dirty="0">
                <a:hlinkClick r:id="rId3"/>
              </a:rPr>
              <a:t>Link</a:t>
            </a:r>
            <a:r>
              <a:rPr lang="en-US" dirty="0"/>
              <a:t>]</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1230F1B-D18C-4882-91F6-DEEB5F097AF0}"/>
              </a:ext>
            </a:extLst>
          </p:cNvPr>
          <p:cNvPicPr>
            <a:picLocks noGrp="1" noChangeAspect="1"/>
          </p:cNvPicPr>
          <p:nvPr>
            <p:ph idx="1"/>
          </p:nvPr>
        </p:nvPicPr>
        <p:blipFill>
          <a:blip r:embed="rId4"/>
          <a:stretch>
            <a:fillRect/>
          </a:stretch>
        </p:blipFill>
        <p:spPr>
          <a:xfrm>
            <a:off x="6507597" y="1093788"/>
            <a:ext cx="3247156" cy="4697412"/>
          </a:xfrm>
          <a:prstGeom prst="rect">
            <a:avLst/>
          </a:prstGeom>
        </p:spPr>
      </p:pic>
    </p:spTree>
    <p:extLst>
      <p:ext uri="{BB962C8B-B14F-4D97-AF65-F5344CB8AC3E}">
        <p14:creationId xmlns:p14="http://schemas.microsoft.com/office/powerpoint/2010/main" val="137741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71E3-DEF0-4778-9141-5493460628C7}"/>
              </a:ext>
            </a:extLst>
          </p:cNvPr>
          <p:cNvSpPr>
            <a:spLocks noGrp="1"/>
          </p:cNvSpPr>
          <p:nvPr>
            <p:ph type="title"/>
          </p:nvPr>
        </p:nvSpPr>
        <p:spPr/>
        <p:txBody>
          <a:bodyPr/>
          <a:lstStyle/>
          <a:p>
            <a:r>
              <a:rPr lang="en-US" dirty="0" err="1"/>
              <a:t>Emeditor</a:t>
            </a:r>
            <a:endParaRPr lang="en-US" dirty="0"/>
          </a:p>
        </p:txBody>
      </p:sp>
      <p:sp>
        <p:nvSpPr>
          <p:cNvPr id="3" name="Content Placeholder 2">
            <a:extLst>
              <a:ext uri="{FF2B5EF4-FFF2-40B4-BE49-F238E27FC236}">
                <a16:creationId xmlns:a16="http://schemas.microsoft.com/office/drawing/2014/main" id="{25B25A92-A3D5-4C58-8AA5-3F3B6295724E}"/>
              </a:ext>
            </a:extLst>
          </p:cNvPr>
          <p:cNvSpPr>
            <a:spLocks noGrp="1"/>
          </p:cNvSpPr>
          <p:nvPr>
            <p:ph idx="1"/>
          </p:nvPr>
        </p:nvSpPr>
        <p:spPr/>
        <p:txBody>
          <a:bodyPr>
            <a:normAutofit fontScale="85000" lnSpcReduction="20000"/>
          </a:bodyPr>
          <a:lstStyle/>
          <a:p>
            <a:pPr fontAlgn="base"/>
            <a:r>
              <a:rPr lang="en-US" dirty="0" err="1"/>
              <a:t>EmEditor</a:t>
            </a:r>
            <a:r>
              <a:rPr lang="en-US" dirty="0"/>
              <a:t> allows you to </a:t>
            </a:r>
            <a:r>
              <a:rPr lang="en-US" u="sng" dirty="0">
                <a:hlinkClick r:id="rId2" tooltip="Files up to 248GB"/>
              </a:rPr>
              <a:t>open very large files</a:t>
            </a:r>
            <a:r>
              <a:rPr lang="en-US" dirty="0"/>
              <a:t> quickly, and the </a:t>
            </a:r>
            <a:r>
              <a:rPr lang="en-US" u="sng" dirty="0">
                <a:hlinkClick r:id="rId3" tooltip="Large File Controller"/>
              </a:rPr>
              <a:t>Large File Controller</a:t>
            </a:r>
            <a:r>
              <a:rPr lang="en-US" dirty="0"/>
              <a:t> allows you to open only a specified portion of a large file.</a:t>
            </a:r>
          </a:p>
          <a:p>
            <a:pPr fontAlgn="base"/>
            <a:r>
              <a:rPr lang="en-US" dirty="0" err="1"/>
              <a:t>EmEditor</a:t>
            </a:r>
            <a:r>
              <a:rPr lang="en-US" dirty="0"/>
              <a:t> allows you to open </a:t>
            </a:r>
            <a:r>
              <a:rPr lang="en-US" u="sng" dirty="0">
                <a:hlinkClick r:id="rId4" tooltip="CSV, TSV and DSV"/>
              </a:rPr>
              <a:t>CSV, TSV, or user-defined separator (DSV) files</a:t>
            </a:r>
            <a:r>
              <a:rPr lang="en-US" dirty="0"/>
              <a:t>. You can </a:t>
            </a:r>
            <a:r>
              <a:rPr lang="en-US" u="sng" dirty="0">
                <a:hlinkClick r:id="rId5" tooltip="Optimized Sort"/>
              </a:rPr>
              <a:t>sort</a:t>
            </a:r>
            <a:r>
              <a:rPr lang="en-US" dirty="0"/>
              <a:t> according to </a:t>
            </a:r>
            <a:r>
              <a:rPr lang="en-US" b="1" dirty="0"/>
              <a:t>column values</a:t>
            </a:r>
            <a:r>
              <a:rPr lang="en-US" dirty="0"/>
              <a:t> (</a:t>
            </a:r>
            <a:r>
              <a:rPr lang="en-US" b="1" dirty="0"/>
              <a:t>alphabetically</a:t>
            </a:r>
            <a:r>
              <a:rPr lang="en-US" dirty="0"/>
              <a:t> or </a:t>
            </a:r>
            <a:r>
              <a:rPr lang="en-US" b="1" dirty="0"/>
              <a:t>numerically</a:t>
            </a:r>
            <a:r>
              <a:rPr lang="en-US" dirty="0"/>
              <a:t>), and you can configure sorting options such as </a:t>
            </a:r>
            <a:r>
              <a:rPr lang="en-US" b="1" dirty="0"/>
              <a:t>stable-sort</a:t>
            </a:r>
            <a:r>
              <a:rPr lang="en-US" dirty="0"/>
              <a:t>.</a:t>
            </a:r>
          </a:p>
          <a:p>
            <a:pPr fontAlgn="base"/>
            <a:r>
              <a:rPr lang="en-US" dirty="0" err="1"/>
              <a:t>EmEditor</a:t>
            </a:r>
            <a:r>
              <a:rPr lang="en-US" dirty="0"/>
              <a:t> allows you to </a:t>
            </a:r>
            <a:r>
              <a:rPr lang="en-US" u="sng" dirty="0">
                <a:hlinkClick r:id="rId6" tooltip="Split and Combine Files"/>
              </a:rPr>
              <a:t>split or combine files</a:t>
            </a:r>
            <a:r>
              <a:rPr lang="en-US" dirty="0"/>
              <a:t>.</a:t>
            </a:r>
          </a:p>
          <a:p>
            <a:pPr fontAlgn="base"/>
            <a:r>
              <a:rPr lang="en-US" dirty="0"/>
              <a:t>You can also use the </a:t>
            </a:r>
            <a:r>
              <a:rPr lang="en-US" u="sng" dirty="0">
                <a:hlinkClick r:id="rId7" tooltip="Bookmarks"/>
              </a:rPr>
              <a:t>bookmark features</a:t>
            </a:r>
            <a:r>
              <a:rPr lang="en-US" dirty="0"/>
              <a:t>, so that you can bookmark lines that match certain criteria. Then you can </a:t>
            </a:r>
            <a:r>
              <a:rPr lang="en-US" b="1" dirty="0"/>
              <a:t>delete those bookmarked lines</a:t>
            </a:r>
            <a:r>
              <a:rPr lang="en-US" dirty="0"/>
              <a:t>, or </a:t>
            </a:r>
            <a:r>
              <a:rPr lang="en-US" b="1" dirty="0"/>
              <a:t>extract bookmarked lines to a new file</a:t>
            </a:r>
            <a:r>
              <a:rPr lang="en-US" dirty="0"/>
              <a:t>. The </a:t>
            </a:r>
            <a:r>
              <a:rPr lang="en-US" b="1" dirty="0"/>
              <a:t>Delete Duplicate Lines</a:t>
            </a:r>
            <a:r>
              <a:rPr lang="en-US" dirty="0"/>
              <a:t> command allows you to delete </a:t>
            </a:r>
            <a:r>
              <a:rPr lang="en-US" b="1" dirty="0"/>
              <a:t>identical lines</a:t>
            </a:r>
            <a:r>
              <a:rPr lang="en-US" dirty="0"/>
              <a:t> in a document.</a:t>
            </a:r>
          </a:p>
          <a:p>
            <a:endParaRPr lang="en-US" dirty="0"/>
          </a:p>
        </p:txBody>
      </p:sp>
    </p:spTree>
    <p:extLst>
      <p:ext uri="{BB962C8B-B14F-4D97-AF65-F5344CB8AC3E}">
        <p14:creationId xmlns:p14="http://schemas.microsoft.com/office/powerpoint/2010/main" val="3333359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5776-3C78-4E0A-A97D-3BDA956607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9D6224-8E7F-4B55-87CE-A2B12C25FD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1B55AE-DB90-4A59-8535-F9ED757D8270}"/>
              </a:ext>
            </a:extLst>
          </p:cNvPr>
          <p:cNvPicPr>
            <a:picLocks noChangeAspect="1"/>
          </p:cNvPicPr>
          <p:nvPr/>
        </p:nvPicPr>
        <p:blipFill>
          <a:blip r:embed="rId2"/>
          <a:stretch>
            <a:fillRect/>
          </a:stretch>
        </p:blipFill>
        <p:spPr>
          <a:xfrm>
            <a:off x="2297869" y="1265938"/>
            <a:ext cx="7596261" cy="4326123"/>
          </a:xfrm>
          <a:prstGeom prst="rect">
            <a:avLst/>
          </a:prstGeom>
        </p:spPr>
      </p:pic>
    </p:spTree>
    <p:extLst>
      <p:ext uri="{BB962C8B-B14F-4D97-AF65-F5344CB8AC3E}">
        <p14:creationId xmlns:p14="http://schemas.microsoft.com/office/powerpoint/2010/main" val="43889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E69A-D923-41FB-A2D9-EBFF927FD350}"/>
              </a:ext>
            </a:extLst>
          </p:cNvPr>
          <p:cNvSpPr>
            <a:spLocks noGrp="1"/>
          </p:cNvSpPr>
          <p:nvPr>
            <p:ph type="title"/>
          </p:nvPr>
        </p:nvSpPr>
        <p:spPr/>
        <p:txBody>
          <a:bodyPr/>
          <a:lstStyle/>
          <a:p>
            <a:r>
              <a:rPr lang="en-US" dirty="0"/>
              <a:t>GET TO THE POINT!</a:t>
            </a:r>
          </a:p>
        </p:txBody>
      </p:sp>
      <p:sp>
        <p:nvSpPr>
          <p:cNvPr id="3" name="Content Placeholder 2">
            <a:extLst>
              <a:ext uri="{FF2B5EF4-FFF2-40B4-BE49-F238E27FC236}">
                <a16:creationId xmlns:a16="http://schemas.microsoft.com/office/drawing/2014/main" id="{0A780FB1-483D-433F-87A6-C4757FE21562}"/>
              </a:ext>
            </a:extLst>
          </p:cNvPr>
          <p:cNvSpPr>
            <a:spLocks noGrp="1"/>
          </p:cNvSpPr>
          <p:nvPr>
            <p:ph idx="1"/>
          </p:nvPr>
        </p:nvSpPr>
        <p:spPr/>
        <p:txBody>
          <a:bodyPr>
            <a:normAutofit/>
          </a:bodyPr>
          <a:lstStyle/>
          <a:p>
            <a:pPr marL="0" indent="0">
              <a:buNone/>
            </a:pPr>
            <a:r>
              <a:rPr lang="en-US" sz="3600" dirty="0"/>
              <a:t>Agile is the ability of an organization to sense changes internally or externally and respond accordingly in order to deliver value to its customers. </a:t>
            </a:r>
            <a:r>
              <a:rPr lang="en-US" sz="3600" dirty="0">
                <a:hlinkClick r:id="rId2"/>
              </a:rPr>
              <a:t>(see more)</a:t>
            </a:r>
            <a:endParaRPr lang="en-US" sz="3600" dirty="0"/>
          </a:p>
        </p:txBody>
      </p:sp>
    </p:spTree>
    <p:extLst>
      <p:ext uri="{BB962C8B-B14F-4D97-AF65-F5344CB8AC3E}">
        <p14:creationId xmlns:p14="http://schemas.microsoft.com/office/powerpoint/2010/main" val="23490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5A2F-09BE-49CB-A4CB-FD01142CD2A8}"/>
              </a:ext>
            </a:extLst>
          </p:cNvPr>
          <p:cNvSpPr>
            <a:spLocks noGrp="1"/>
          </p:cNvSpPr>
          <p:nvPr>
            <p:ph type="title"/>
          </p:nvPr>
        </p:nvSpPr>
        <p:spPr/>
        <p:txBody>
          <a:bodyPr>
            <a:normAutofit/>
          </a:bodyPr>
          <a:lstStyle/>
          <a:p>
            <a:r>
              <a:rPr lang="en-US" dirty="0"/>
              <a:t>AGILE IN TODAY’S ENVIRONMENT</a:t>
            </a:r>
          </a:p>
        </p:txBody>
      </p:sp>
      <p:graphicFrame>
        <p:nvGraphicFramePr>
          <p:cNvPr id="5" name="Content Placeholder 2">
            <a:extLst>
              <a:ext uri="{FF2B5EF4-FFF2-40B4-BE49-F238E27FC236}">
                <a16:creationId xmlns:a16="http://schemas.microsoft.com/office/drawing/2014/main" id="{018F0DD8-C031-4844-9341-2FB642555A8F}"/>
              </a:ext>
            </a:extLst>
          </p:cNvPr>
          <p:cNvGraphicFramePr>
            <a:graphicFrameLocks noGrp="1"/>
          </p:cNvGraphicFramePr>
          <p:nvPr>
            <p:ph idx="1"/>
            <p:extLst>
              <p:ext uri="{D42A27DB-BD31-4B8C-83A1-F6EECF244321}">
                <p14:modId xmlns:p14="http://schemas.microsoft.com/office/powerpoint/2010/main" val="271674016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31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AFE5A2F-09BE-49CB-A4CB-FD01142CD2A8}"/>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How to tackle</a:t>
            </a:r>
          </a:p>
        </p:txBody>
      </p:sp>
      <p:graphicFrame>
        <p:nvGraphicFramePr>
          <p:cNvPr id="5" name="Content Placeholder 2">
            <a:extLst>
              <a:ext uri="{FF2B5EF4-FFF2-40B4-BE49-F238E27FC236}">
                <a16:creationId xmlns:a16="http://schemas.microsoft.com/office/drawing/2014/main" id="{018F0DD8-C031-4844-9341-2FB642555A8F}"/>
              </a:ext>
            </a:extLst>
          </p:cNvPr>
          <p:cNvGraphicFramePr>
            <a:graphicFrameLocks noGrp="1"/>
          </p:cNvGraphicFramePr>
          <p:nvPr>
            <p:ph idx="1"/>
            <p:extLst>
              <p:ext uri="{D42A27DB-BD31-4B8C-83A1-F6EECF244321}">
                <p14:modId xmlns:p14="http://schemas.microsoft.com/office/powerpoint/2010/main" val="138990133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3" name="Picture 72">
            <a:extLst>
              <a:ext uri="{FF2B5EF4-FFF2-40B4-BE49-F238E27FC236}">
                <a16:creationId xmlns:a16="http://schemas.microsoft.com/office/drawing/2014/main" id="{354FB5E6-F976-4272-A004-CA0A77192874}"/>
              </a:ext>
            </a:extLst>
          </p:cNvPr>
          <p:cNvPicPr>
            <a:picLocks noChangeAspect="1"/>
          </p:cNvPicPr>
          <p:nvPr/>
        </p:nvPicPr>
        <p:blipFill>
          <a:blip r:embed="rId9"/>
          <a:stretch>
            <a:fillRect/>
          </a:stretch>
        </p:blipFill>
        <p:spPr>
          <a:xfrm>
            <a:off x="3231287" y="1139554"/>
            <a:ext cx="4286250" cy="4286250"/>
          </a:xfrm>
          <a:prstGeom prst="rect">
            <a:avLst/>
          </a:prstGeom>
        </p:spPr>
      </p:pic>
    </p:spTree>
    <p:extLst>
      <p:ext uri="{BB962C8B-B14F-4D97-AF65-F5344CB8AC3E}">
        <p14:creationId xmlns:p14="http://schemas.microsoft.com/office/powerpoint/2010/main" val="806906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D873-985A-4E94-8328-8688E16D487E}"/>
              </a:ext>
            </a:extLst>
          </p:cNvPr>
          <p:cNvSpPr>
            <a:spLocks noGrp="1"/>
          </p:cNvSpPr>
          <p:nvPr>
            <p:ph type="title"/>
          </p:nvPr>
        </p:nvSpPr>
        <p:spPr>
          <a:xfrm>
            <a:off x="1141413" y="618518"/>
            <a:ext cx="9905998" cy="1478570"/>
          </a:xfrm>
        </p:spPr>
        <p:txBody>
          <a:bodyPr>
            <a:normAutofit/>
          </a:bodyPr>
          <a:lstStyle/>
          <a:p>
            <a:r>
              <a:rPr lang="en-US" dirty="0"/>
              <a:t>Working agreements/ground rules</a:t>
            </a:r>
          </a:p>
        </p:txBody>
      </p:sp>
      <p:graphicFrame>
        <p:nvGraphicFramePr>
          <p:cNvPr id="11" name="Content Placeholder 2">
            <a:extLst>
              <a:ext uri="{FF2B5EF4-FFF2-40B4-BE49-F238E27FC236}">
                <a16:creationId xmlns:a16="http://schemas.microsoft.com/office/drawing/2014/main" id="{5D37569A-3422-4C89-99DD-0A90353EDCD7}"/>
              </a:ext>
            </a:extLst>
          </p:cNvPr>
          <p:cNvGraphicFramePr>
            <a:graphicFrameLocks noGrp="1"/>
          </p:cNvGraphicFramePr>
          <p:nvPr>
            <p:ph idx="1"/>
            <p:extLst>
              <p:ext uri="{D42A27DB-BD31-4B8C-83A1-F6EECF244321}">
                <p14:modId xmlns:p14="http://schemas.microsoft.com/office/powerpoint/2010/main" val="3195007551"/>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8911-E08E-453E-B679-A9DB8F770228}"/>
              </a:ext>
            </a:extLst>
          </p:cNvPr>
          <p:cNvSpPr>
            <a:spLocks noGrp="1"/>
          </p:cNvSpPr>
          <p:nvPr>
            <p:ph type="title"/>
          </p:nvPr>
        </p:nvSpPr>
        <p:spPr/>
        <p:txBody>
          <a:bodyPr/>
          <a:lstStyle/>
          <a:p>
            <a:r>
              <a:rPr lang="en-US" dirty="0"/>
              <a:t>Enough! Let’s move on!</a:t>
            </a:r>
          </a:p>
        </p:txBody>
      </p:sp>
      <p:sp>
        <p:nvSpPr>
          <p:cNvPr id="3" name="Content Placeholder 2">
            <a:extLst>
              <a:ext uri="{FF2B5EF4-FFF2-40B4-BE49-F238E27FC236}">
                <a16:creationId xmlns:a16="http://schemas.microsoft.com/office/drawing/2014/main" id="{52D523F9-40A2-45F8-8DFF-EF306ABFE8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2B4A5B-185A-4A92-A28B-9EE831A2DC65}"/>
              </a:ext>
            </a:extLst>
          </p:cNvPr>
          <p:cNvPicPr>
            <a:picLocks noChangeAspect="1"/>
          </p:cNvPicPr>
          <p:nvPr/>
        </p:nvPicPr>
        <p:blipFill>
          <a:blip r:embed="rId3"/>
          <a:stretch>
            <a:fillRect/>
          </a:stretch>
        </p:blipFill>
        <p:spPr>
          <a:xfrm>
            <a:off x="4667050" y="1075996"/>
            <a:ext cx="2857899" cy="4706007"/>
          </a:xfrm>
          <a:prstGeom prst="rect">
            <a:avLst/>
          </a:prstGeom>
        </p:spPr>
      </p:pic>
    </p:spTree>
    <p:extLst>
      <p:ext uri="{BB962C8B-B14F-4D97-AF65-F5344CB8AC3E}">
        <p14:creationId xmlns:p14="http://schemas.microsoft.com/office/powerpoint/2010/main" val="8939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6A14-7A51-48FF-A703-92C0ACA78E5C}"/>
              </a:ext>
            </a:extLst>
          </p:cNvPr>
          <p:cNvSpPr>
            <a:spLocks noGrp="1"/>
          </p:cNvSpPr>
          <p:nvPr>
            <p:ph type="title"/>
          </p:nvPr>
        </p:nvSpPr>
        <p:spPr>
          <a:xfrm>
            <a:off x="5128643" y="618518"/>
            <a:ext cx="6188402" cy="1478570"/>
          </a:xfrm>
        </p:spPr>
        <p:txBody>
          <a:bodyPr>
            <a:normAutofit/>
          </a:bodyPr>
          <a:lstStyle/>
          <a:p>
            <a:r>
              <a:rPr lang="en-US" dirty="0"/>
              <a:t>Technical Debt</a:t>
            </a:r>
          </a:p>
        </p:txBody>
      </p:sp>
      <p:sp>
        <p:nvSpPr>
          <p:cNvPr id="71" name="Round Diagonal Corner Rectangle 6">
            <a:extLst>
              <a:ext uri="{FF2B5EF4-FFF2-40B4-BE49-F238E27FC236}">
                <a16:creationId xmlns:a16="http://schemas.microsoft.com/office/drawing/2014/main" id="{F57FEC46-F8CB-4925-8DAC-B57A9F5CC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24919B2-31BD-440B-8CCC-D412E3858F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93985" y="1137621"/>
            <a:ext cx="3043902"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A56F7A-6592-4222-BEF9-A8559CDA8FB8}"/>
              </a:ext>
            </a:extLst>
          </p:cNvPr>
          <p:cNvSpPr>
            <a:spLocks noGrp="1"/>
          </p:cNvSpPr>
          <p:nvPr>
            <p:ph idx="1"/>
          </p:nvPr>
        </p:nvSpPr>
        <p:spPr>
          <a:xfrm>
            <a:off x="5128643" y="2249487"/>
            <a:ext cx="6188402" cy="3541714"/>
          </a:xfrm>
        </p:spPr>
        <p:txBody>
          <a:bodyPr>
            <a:normAutofit/>
          </a:bodyPr>
          <a:lstStyle/>
          <a:p>
            <a:r>
              <a:rPr lang="en-US" dirty="0"/>
              <a:t>Tracking Unplanned Work in backlog form – </a:t>
            </a:r>
          </a:p>
          <a:p>
            <a:pPr lvl="1"/>
            <a:r>
              <a:rPr lang="en-US" dirty="0"/>
              <a:t>Visualize it on a Gannt Chart</a:t>
            </a:r>
          </a:p>
          <a:p>
            <a:pPr lvl="1"/>
            <a:r>
              <a:rPr lang="en-US" dirty="0"/>
              <a:t>One Hour Minimum!</a:t>
            </a:r>
          </a:p>
          <a:p>
            <a:pPr lvl="1"/>
            <a:endParaRPr lang="en-US" dirty="0"/>
          </a:p>
          <a:p>
            <a:r>
              <a:rPr lang="en-US" dirty="0"/>
              <a:t>Groom and prioritize backlog at minimum weekly</a:t>
            </a:r>
          </a:p>
        </p:txBody>
      </p:sp>
    </p:spTree>
    <p:extLst>
      <p:ext uri="{BB962C8B-B14F-4D97-AF65-F5344CB8AC3E}">
        <p14:creationId xmlns:p14="http://schemas.microsoft.com/office/powerpoint/2010/main" val="121511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TotalTime>
  <Words>1039</Words>
  <Application>Microsoft Office PowerPoint</Application>
  <PresentationFormat>Widescreen</PresentationFormat>
  <Paragraphs>184</Paragraphs>
  <Slides>37</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Tw Cen MT</vt:lpstr>
      <vt:lpstr>Circuit</vt:lpstr>
      <vt:lpstr>The agile dba toolbelt</vt:lpstr>
      <vt:lpstr>The agile dba Toolbelt</vt:lpstr>
      <vt:lpstr>Some Quick Housekeeping</vt:lpstr>
      <vt:lpstr>GET TO THE POINT!</vt:lpstr>
      <vt:lpstr>AGILE IN TODAY’S ENVIRONMENT</vt:lpstr>
      <vt:lpstr>How to tackle</vt:lpstr>
      <vt:lpstr>Working agreements/ground rules</vt:lpstr>
      <vt:lpstr>Enough! Let’s move on!</vt:lpstr>
      <vt:lpstr>Technical Debt</vt:lpstr>
      <vt:lpstr>5S</vt:lpstr>
      <vt:lpstr>Groupby</vt:lpstr>
      <vt:lpstr>Azure</vt:lpstr>
      <vt:lpstr>PowerPoint Presentation</vt:lpstr>
      <vt:lpstr>Automation</vt:lpstr>
      <vt:lpstr>Automation Platforms</vt:lpstr>
      <vt:lpstr>Automation Platforms</vt:lpstr>
      <vt:lpstr>PowerPoint Presentation</vt:lpstr>
      <vt:lpstr>Testing better</vt:lpstr>
      <vt:lpstr>Analyze results</vt:lpstr>
      <vt:lpstr>PowerPoint Presentation</vt:lpstr>
      <vt:lpstr>Social Coding https://github.com/topics/ms-sql-server</vt:lpstr>
      <vt:lpstr>Monitoring tools</vt:lpstr>
      <vt:lpstr>SOLARWINDS DPA</vt:lpstr>
      <vt:lpstr>SQLWATCH.IO</vt:lpstr>
      <vt:lpstr>PowerPoint Presentation</vt:lpstr>
      <vt:lpstr>PRTG</vt:lpstr>
      <vt:lpstr>Static Code Analysis - Sonarqube</vt:lpstr>
      <vt:lpstr>PowerPoint Presentation</vt:lpstr>
      <vt:lpstr>Development Tools &amp; Utilities</vt:lpstr>
      <vt:lpstr>ZappySys for SSIS</vt:lpstr>
      <vt:lpstr>Heidisql [Link]</vt:lpstr>
      <vt:lpstr>PowerPoint Presentation</vt:lpstr>
      <vt:lpstr>So many Cool Things</vt:lpstr>
      <vt:lpstr>Vscode</vt:lpstr>
      <vt:lpstr>Large files made easy [Link]</vt:lpstr>
      <vt:lpstr>Emeditor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dba toolbelt</dc:title>
  <dc:creator>David Hawthorne</dc:creator>
  <cp:lastModifiedBy>David Hawthorne</cp:lastModifiedBy>
  <cp:revision>6</cp:revision>
  <dcterms:created xsi:type="dcterms:W3CDTF">2020-06-15T18:23:25Z</dcterms:created>
  <dcterms:modified xsi:type="dcterms:W3CDTF">2020-06-16T21:12:12Z</dcterms:modified>
</cp:coreProperties>
</file>